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4b3708b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4b3708b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4b3708b5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4b3708b5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4b3708b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4b3708b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34b3708b5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4b3708b5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513849d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513849d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3a11bcf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3a11bcf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513849d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513849d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3a11bcf7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3a11bcf7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0a26a02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0a26a02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513849d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513849d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05923163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05923163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fafc9c1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2fafc9c1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RGS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3d1310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3d1310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4b3708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4b3708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5023fbc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5023fbc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513849d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513849d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3a11bcf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3a11bcf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0a26a02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0a26a0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fafc9c1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fafc9c1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fafc9c1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fafc9c1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5023fbc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5023fbc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5023fbc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5023fbc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5023fbc0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5023fbc0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5023fbc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5023fbc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5023fbc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5023fbc0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gif"/><Relationship Id="rId4" Type="http://schemas.openxmlformats.org/officeDocument/2006/relationships/image" Target="../media/image9.gif"/><Relationship Id="rId5"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gif"/><Relationship Id="rId4" Type="http://schemas.openxmlformats.org/officeDocument/2006/relationships/image" Target="../media/image33.jpg"/><Relationship Id="rId5"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gif"/><Relationship Id="rId4" Type="http://schemas.openxmlformats.org/officeDocument/2006/relationships/image" Target="../media/image11.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techtarget.com/whatis/definition/pixel" TargetMode="External"/><Relationship Id="rId4" Type="http://schemas.openxmlformats.org/officeDocument/2006/relationships/hyperlink" Target="http://www.techtarget.com/whatis/definition/pixel" TargetMode="External"/><Relationship Id="rId5" Type="http://schemas.openxmlformats.org/officeDocument/2006/relationships/hyperlink" Target="http://www.proglobalbusinesssolutions.com/" TargetMode="External"/><Relationship Id="rId6" Type="http://schemas.openxmlformats.org/officeDocument/2006/relationships/hyperlink" Target="http://www.pantone.com/articles/color-fundamentals/color-models-explained?srsltid=AfmBOopRI"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MattChoo0/Pixel" TargetMode="External"/><Relationship Id="rId4" Type="http://schemas.openxmlformats.org/officeDocument/2006/relationships/hyperlink" Target="https://github.com/MattChoo0/Color-Models-RGB" TargetMode="External"/><Relationship Id="rId5" Type="http://schemas.openxmlformats.org/officeDocument/2006/relationships/hyperlink" Target="https://github.com/MattChoo0/Pixel-Movem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475" y="1824600"/>
            <a:ext cx="91440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Realm of Pixels and Color Models</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79850" y="2571750"/>
            <a:ext cx="9255300" cy="2571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6252-ITAI-1378-Comp Vision-Artificial Intel-RT-15698 - Spring 2025</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Professor Anna Devarakonda</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Team EyeConic</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Brooke Broderick - W217065417</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Matthew Choo - W206744145</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Cameroun White-W216530571</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Melvis Maduagwu-W216890463</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Erick Banegas - W216200956</a:t>
            </a:r>
            <a:endParaRPr sz="1355">
              <a:latin typeface="Times New Roman"/>
              <a:ea typeface="Times New Roman"/>
              <a:cs typeface="Times New Roman"/>
              <a:sym typeface="Times New Roman"/>
            </a:endParaRPr>
          </a:p>
          <a:p>
            <a:pPr indent="0" lvl="0" marL="2743200" rtl="0" algn="l">
              <a:lnSpc>
                <a:spcPct val="80000"/>
              </a:lnSpc>
              <a:spcBef>
                <a:spcPts val="0"/>
              </a:spcBef>
              <a:spcAft>
                <a:spcPts val="0"/>
              </a:spcAft>
              <a:buSzPts val="605"/>
              <a:buNone/>
            </a:pPr>
            <a:r>
              <a:rPr lang="en" sz="1355">
                <a:latin typeface="Times New Roman"/>
                <a:ea typeface="Times New Roman"/>
                <a:cs typeface="Times New Roman"/>
                <a:sym typeface="Times New Roman"/>
              </a:rPr>
              <a:t>                    Nancy Chieu-W000098778</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rPr lang="en" sz="1355">
                <a:latin typeface="Times New Roman"/>
                <a:ea typeface="Times New Roman"/>
                <a:cs typeface="Times New Roman"/>
                <a:sym typeface="Times New Roman"/>
              </a:rPr>
              <a:t>Yoana Cook  - W215913890</a:t>
            </a:r>
            <a:endParaRPr sz="1355">
              <a:latin typeface="Times New Roman"/>
              <a:ea typeface="Times New Roman"/>
              <a:cs typeface="Times New Roman"/>
              <a:sym typeface="Times New Roman"/>
            </a:endParaRPr>
          </a:p>
          <a:p>
            <a:pPr indent="0" lvl="0" marL="0" rtl="0" algn="ctr">
              <a:lnSpc>
                <a:spcPct val="80000"/>
              </a:lnSpc>
              <a:spcBef>
                <a:spcPts val="0"/>
              </a:spcBef>
              <a:spcAft>
                <a:spcPts val="0"/>
              </a:spcAft>
              <a:buSzPts val="605"/>
              <a:buNone/>
            </a:pPr>
            <a:r>
              <a:t/>
            </a:r>
            <a:endParaRPr sz="1355">
              <a:latin typeface="Times New Roman"/>
              <a:ea typeface="Times New Roman"/>
              <a:cs typeface="Times New Roman"/>
              <a:sym typeface="Times New Roman"/>
            </a:endParaRPr>
          </a:p>
        </p:txBody>
      </p:sp>
      <p:pic>
        <p:nvPicPr>
          <p:cNvPr id="87" name="Google Shape;87;p13"/>
          <p:cNvPicPr preferRelativeResize="0"/>
          <p:nvPr/>
        </p:nvPicPr>
        <p:blipFill>
          <a:blip r:embed="rId3">
            <a:alphaModFix/>
          </a:blip>
          <a:stretch>
            <a:fillRect/>
          </a:stretch>
        </p:blipFill>
        <p:spPr>
          <a:xfrm>
            <a:off x="0" y="3043625"/>
            <a:ext cx="2099876" cy="2099876"/>
          </a:xfrm>
          <a:prstGeom prst="rect">
            <a:avLst/>
          </a:prstGeom>
          <a:noFill/>
          <a:ln>
            <a:noFill/>
          </a:ln>
        </p:spPr>
      </p:pic>
      <p:pic>
        <p:nvPicPr>
          <p:cNvPr id="88" name="Google Shape;88;p13"/>
          <p:cNvPicPr preferRelativeResize="0"/>
          <p:nvPr/>
        </p:nvPicPr>
        <p:blipFill>
          <a:blip r:embed="rId4">
            <a:alphaModFix/>
          </a:blip>
          <a:stretch>
            <a:fillRect/>
          </a:stretch>
        </p:blipFill>
        <p:spPr>
          <a:xfrm>
            <a:off x="7673575" y="3673075"/>
            <a:ext cx="1470422" cy="1470422"/>
          </a:xfrm>
          <a:prstGeom prst="rect">
            <a:avLst/>
          </a:prstGeom>
          <a:noFill/>
          <a:ln>
            <a:noFill/>
          </a:ln>
        </p:spPr>
      </p:pic>
      <p:pic>
        <p:nvPicPr>
          <p:cNvPr id="89" name="Google Shape;89;p13"/>
          <p:cNvPicPr preferRelativeResize="0"/>
          <p:nvPr/>
        </p:nvPicPr>
        <p:blipFill>
          <a:blip r:embed="rId5">
            <a:alphaModFix/>
          </a:blip>
          <a:stretch>
            <a:fillRect/>
          </a:stretch>
        </p:blipFill>
        <p:spPr>
          <a:xfrm>
            <a:off x="2746100" y="0"/>
            <a:ext cx="3714750" cy="1824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0" y="0"/>
            <a:ext cx="91074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Using Pixels and Color Models</a:t>
            </a:r>
            <a:endParaRPr/>
          </a:p>
        </p:txBody>
      </p:sp>
      <p:sp>
        <p:nvSpPr>
          <p:cNvPr id="149" name="Google Shape;149;p22"/>
          <p:cNvSpPr txBox="1"/>
          <p:nvPr>
            <p:ph idx="1" type="body"/>
          </p:nvPr>
        </p:nvSpPr>
        <p:spPr>
          <a:xfrm>
            <a:off x="0" y="467000"/>
            <a:ext cx="9144000" cy="34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Times New Roman"/>
                <a:ea typeface="Times New Roman"/>
                <a:cs typeface="Times New Roman"/>
                <a:sym typeface="Times New Roman"/>
              </a:rPr>
              <a:t>RGB (Red, Green, Blue) – Used in screens and graphics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Every pixel is a combination of Red, Green, and Blue values (0-255).</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In video games like </a:t>
            </a:r>
            <a:r>
              <a:rPr i="1" lang="en" sz="1100">
                <a:solidFill>
                  <a:srgbClr val="000000"/>
                </a:solidFill>
                <a:latin typeface="Times New Roman"/>
                <a:ea typeface="Times New Roman"/>
                <a:cs typeface="Times New Roman"/>
                <a:sym typeface="Times New Roman"/>
              </a:rPr>
              <a:t>Cyberpunk 2077</a:t>
            </a:r>
            <a:r>
              <a:rPr lang="en" sz="1100">
                <a:solidFill>
                  <a:srgbClr val="000000"/>
                </a:solidFill>
                <a:latin typeface="Times New Roman"/>
                <a:ea typeface="Times New Roman"/>
                <a:cs typeface="Times New Roman"/>
                <a:sym typeface="Times New Roman"/>
              </a:rPr>
              <a:t>, RGB controls how neon lights glow on characters and objects.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In movies, RGB is used in CGI rendering, such as in </a:t>
            </a:r>
            <a:r>
              <a:rPr i="1" lang="en" sz="1100">
                <a:solidFill>
                  <a:srgbClr val="000000"/>
                </a:solidFill>
                <a:latin typeface="Times New Roman"/>
                <a:ea typeface="Times New Roman"/>
                <a:cs typeface="Times New Roman"/>
                <a:sym typeface="Times New Roman"/>
              </a:rPr>
              <a:t>Avatar</a:t>
            </a:r>
            <a:r>
              <a:rPr lang="en" sz="1100">
                <a:solidFill>
                  <a:srgbClr val="000000"/>
                </a:solidFill>
                <a:latin typeface="Times New Roman"/>
                <a:ea typeface="Times New Roman"/>
                <a:cs typeface="Times New Roman"/>
                <a:sym typeface="Times New Roman"/>
              </a:rPr>
              <a:t>, where entire alien environments are digitally created.</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CMYK (Cyan, Magenta, Yellow, Black) – Used in printing</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Not used for digital screens but essential for printed materials like posters and advertisements.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A gaming magazine or a printed movie poster is created in CMYK.</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HSV (Hue, Saturation, Value) – Used in color adjustments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Used in Photoshop, 3D modeling, and shader programming.</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In </a:t>
            </a:r>
            <a:r>
              <a:rPr i="1" lang="en" sz="1100">
                <a:solidFill>
                  <a:srgbClr val="000000"/>
                </a:solidFill>
                <a:latin typeface="Times New Roman"/>
                <a:ea typeface="Times New Roman"/>
                <a:cs typeface="Times New Roman"/>
                <a:sym typeface="Times New Roman"/>
              </a:rPr>
              <a:t>Unreal Engine</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Unity</a:t>
            </a:r>
            <a:r>
              <a:rPr lang="en" sz="1100">
                <a:solidFill>
                  <a:srgbClr val="000000"/>
                </a:solidFill>
                <a:latin typeface="Times New Roman"/>
                <a:ea typeface="Times New Roman"/>
                <a:cs typeface="Times New Roman"/>
                <a:sym typeface="Times New Roman"/>
              </a:rPr>
              <a:t>, HSV is often used in post-processing effects to dynamically adjust lighting moods in games.</a:t>
            </a:r>
            <a:endParaRPr>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7620875" y="0"/>
            <a:ext cx="1523125" cy="2466975"/>
          </a:xfrm>
          <a:prstGeom prst="rect">
            <a:avLst/>
          </a:prstGeom>
          <a:noFill/>
          <a:ln>
            <a:noFill/>
          </a:ln>
        </p:spPr>
      </p:pic>
      <p:pic>
        <p:nvPicPr>
          <p:cNvPr id="151" name="Google Shape;151;p22"/>
          <p:cNvPicPr preferRelativeResize="0"/>
          <p:nvPr/>
        </p:nvPicPr>
        <p:blipFill>
          <a:blip r:embed="rId4">
            <a:alphaModFix/>
          </a:blip>
          <a:stretch>
            <a:fillRect/>
          </a:stretch>
        </p:blipFill>
        <p:spPr>
          <a:xfrm>
            <a:off x="0" y="3395248"/>
            <a:ext cx="2668801" cy="1496676"/>
          </a:xfrm>
          <a:prstGeom prst="rect">
            <a:avLst/>
          </a:prstGeom>
          <a:noFill/>
          <a:ln>
            <a:noFill/>
          </a:ln>
        </p:spPr>
      </p:pic>
      <p:pic>
        <p:nvPicPr>
          <p:cNvPr id="152" name="Google Shape;152;p22"/>
          <p:cNvPicPr preferRelativeResize="0"/>
          <p:nvPr/>
        </p:nvPicPr>
        <p:blipFill>
          <a:blip r:embed="rId5">
            <a:alphaModFix/>
          </a:blip>
          <a:stretch>
            <a:fillRect/>
          </a:stretch>
        </p:blipFill>
        <p:spPr>
          <a:xfrm>
            <a:off x="3538350" y="3390717"/>
            <a:ext cx="2668800" cy="15012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 type="body"/>
          </p:nvPr>
        </p:nvSpPr>
        <p:spPr>
          <a:xfrm>
            <a:off x="0" y="0"/>
            <a:ext cx="9144000" cy="459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Times New Roman"/>
                <a:ea typeface="Times New Roman"/>
                <a:cs typeface="Times New Roman"/>
                <a:sym typeface="Times New Roman"/>
              </a:rPr>
              <a:t>YUV – Used in video compression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Essential for streaming services and film production.</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YouTube and Netflix use YUV color space to compress movies without losing quality.</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LAB – Used in color correction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LAB allows for precise color manipulation.</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Example: </a:t>
            </a:r>
            <a:r>
              <a:rPr i="1" lang="en" sz="1100">
                <a:solidFill>
                  <a:srgbClr val="000000"/>
                </a:solidFill>
                <a:latin typeface="Times New Roman"/>
                <a:ea typeface="Times New Roman"/>
                <a:cs typeface="Times New Roman"/>
                <a:sym typeface="Times New Roman"/>
              </a:rPr>
              <a:t>Pixar</a:t>
            </a:r>
            <a:r>
              <a:rPr lang="en" sz="1100">
                <a:solidFill>
                  <a:srgbClr val="000000"/>
                </a:solidFill>
                <a:latin typeface="Times New Roman"/>
                <a:ea typeface="Times New Roman"/>
                <a:cs typeface="Times New Roman"/>
                <a:sym typeface="Times New Roman"/>
              </a:rPr>
              <a:t> uses LAB color space to ensure accurate lighting in animated movies.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a:off x="330925" y="1870275"/>
            <a:ext cx="2533650" cy="2533650"/>
          </a:xfrm>
          <a:prstGeom prst="rect">
            <a:avLst/>
          </a:prstGeom>
          <a:noFill/>
          <a:ln>
            <a:noFill/>
          </a:ln>
        </p:spPr>
      </p:pic>
      <p:pic>
        <p:nvPicPr>
          <p:cNvPr id="159" name="Google Shape;159;p23"/>
          <p:cNvPicPr preferRelativeResize="0"/>
          <p:nvPr/>
        </p:nvPicPr>
        <p:blipFill>
          <a:blip r:embed="rId4">
            <a:alphaModFix/>
          </a:blip>
          <a:stretch>
            <a:fillRect/>
          </a:stretch>
        </p:blipFill>
        <p:spPr>
          <a:xfrm>
            <a:off x="3224525" y="1789625"/>
            <a:ext cx="2694950" cy="269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a:t>
            </a:r>
            <a:r>
              <a:rPr lang="en"/>
              <a:t>Pixels</a:t>
            </a:r>
            <a:r>
              <a:rPr lang="en"/>
              <a:t> and Color Models </a:t>
            </a:r>
            <a:endParaRPr/>
          </a:p>
        </p:txBody>
      </p:sp>
      <p:sp>
        <p:nvSpPr>
          <p:cNvPr id="165" name="Google Shape;165;p24"/>
          <p:cNvSpPr txBox="1"/>
          <p:nvPr>
            <p:ph idx="1" type="body"/>
          </p:nvPr>
        </p:nvSpPr>
        <p:spPr>
          <a:xfrm>
            <a:off x="0" y="607800"/>
            <a:ext cx="91440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1. Video Games</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Game engines like </a:t>
            </a:r>
            <a:r>
              <a:rPr i="1" lang="en" sz="1100">
                <a:solidFill>
                  <a:srgbClr val="000000"/>
                </a:solidFill>
                <a:latin typeface="Times New Roman"/>
                <a:ea typeface="Times New Roman"/>
                <a:cs typeface="Times New Roman"/>
                <a:sym typeface="Times New Roman"/>
              </a:rPr>
              <a:t>Unreal Engine</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Unity</a:t>
            </a:r>
            <a:r>
              <a:rPr lang="en" sz="1100">
                <a:solidFill>
                  <a:srgbClr val="000000"/>
                </a:solidFill>
                <a:latin typeface="Times New Roman"/>
                <a:ea typeface="Times New Roman"/>
                <a:cs typeface="Times New Roman"/>
                <a:sym typeface="Times New Roman"/>
              </a:rPr>
              <a:t> render pixels using RGB and shaders.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Ray tracing (used in </a:t>
            </a:r>
            <a:r>
              <a:rPr i="1" lang="en" sz="1100">
                <a:solidFill>
                  <a:srgbClr val="000000"/>
                </a:solidFill>
                <a:latin typeface="Times New Roman"/>
                <a:ea typeface="Times New Roman"/>
                <a:cs typeface="Times New Roman"/>
                <a:sym typeface="Times New Roman"/>
              </a:rPr>
              <a:t>Minecraft RTX</a:t>
            </a:r>
            <a:r>
              <a:rPr lang="en" sz="1100">
                <a:solidFill>
                  <a:srgbClr val="000000"/>
                </a:solidFill>
                <a:latin typeface="Times New Roman"/>
                <a:ea typeface="Times New Roman"/>
                <a:cs typeface="Times New Roman"/>
                <a:sym typeface="Times New Roman"/>
              </a:rPr>
              <a:t> and </a:t>
            </a:r>
            <a:r>
              <a:rPr i="1" lang="en" sz="1100">
                <a:solidFill>
                  <a:srgbClr val="000000"/>
                </a:solidFill>
                <a:latin typeface="Times New Roman"/>
                <a:ea typeface="Times New Roman"/>
                <a:cs typeface="Times New Roman"/>
                <a:sym typeface="Times New Roman"/>
              </a:rPr>
              <a:t>Cyberpunk 2077</a:t>
            </a:r>
            <a:r>
              <a:rPr lang="en" sz="1100">
                <a:solidFill>
                  <a:srgbClr val="000000"/>
                </a:solidFill>
                <a:latin typeface="Times New Roman"/>
                <a:ea typeface="Times New Roman"/>
                <a:cs typeface="Times New Roman"/>
                <a:sym typeface="Times New Roman"/>
              </a:rPr>
              <a:t>) simulates realistic light reflections using RGB values.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2. Movies and CGI</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VFX studios use RGB and YUV for rendering 3D animations (e.g., </a:t>
            </a:r>
            <a:r>
              <a:rPr i="1" lang="en" sz="1100">
                <a:solidFill>
                  <a:srgbClr val="000000"/>
                </a:solidFill>
                <a:latin typeface="Times New Roman"/>
                <a:ea typeface="Times New Roman"/>
                <a:cs typeface="Times New Roman"/>
                <a:sym typeface="Times New Roman"/>
              </a:rPr>
              <a:t>Marvel’s Avengers</a:t>
            </a:r>
            <a:r>
              <a:rPr lang="en" sz="1100">
                <a:solidFill>
                  <a:srgbClr val="000000"/>
                </a:solidFill>
                <a:latin typeface="Times New Roman"/>
                <a:ea typeface="Times New Roman"/>
                <a:cs typeface="Times New Roman"/>
                <a:sym typeface="Times New Roman"/>
              </a:rPr>
              <a:t> movies).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Color grading software like DaVinci Resolve uses LAB and HSV to adjust scene mood.</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3. Virtual Reality (VR)</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VR headsets like Oculus and HTC Vive rely on RGB pixels to create immersive worlds.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Games like </a:t>
            </a:r>
            <a:r>
              <a:rPr i="1" lang="en" sz="1100">
                <a:solidFill>
                  <a:srgbClr val="000000"/>
                </a:solidFill>
                <a:latin typeface="Times New Roman"/>
                <a:ea typeface="Times New Roman"/>
                <a:cs typeface="Times New Roman"/>
                <a:sym typeface="Times New Roman"/>
              </a:rPr>
              <a:t>Half-Life: Alyx</a:t>
            </a:r>
            <a:r>
              <a:rPr lang="en" sz="1100">
                <a:solidFill>
                  <a:srgbClr val="000000"/>
                </a:solidFill>
                <a:latin typeface="Times New Roman"/>
                <a:ea typeface="Times New Roman"/>
                <a:cs typeface="Times New Roman"/>
                <a:sym typeface="Times New Roman"/>
              </a:rPr>
              <a:t> use RGB pixels with shading techniques to enhance realism.</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66" name="Google Shape;166;p24"/>
          <p:cNvPicPr preferRelativeResize="0"/>
          <p:nvPr/>
        </p:nvPicPr>
        <p:blipFill>
          <a:blip r:embed="rId3">
            <a:alphaModFix/>
          </a:blip>
          <a:stretch>
            <a:fillRect/>
          </a:stretch>
        </p:blipFill>
        <p:spPr>
          <a:xfrm>
            <a:off x="0" y="3525375"/>
            <a:ext cx="2443277" cy="1374324"/>
          </a:xfrm>
          <a:prstGeom prst="rect">
            <a:avLst/>
          </a:prstGeom>
          <a:noFill/>
          <a:ln>
            <a:noFill/>
          </a:ln>
        </p:spPr>
      </p:pic>
      <p:pic>
        <p:nvPicPr>
          <p:cNvPr id="167" name="Google Shape;167;p24"/>
          <p:cNvPicPr preferRelativeResize="0"/>
          <p:nvPr/>
        </p:nvPicPr>
        <p:blipFill>
          <a:blip r:embed="rId4">
            <a:alphaModFix/>
          </a:blip>
          <a:stretch>
            <a:fillRect/>
          </a:stretch>
        </p:blipFill>
        <p:spPr>
          <a:xfrm>
            <a:off x="6653525" y="1761700"/>
            <a:ext cx="2490474" cy="2185098"/>
          </a:xfrm>
          <a:prstGeom prst="rect">
            <a:avLst/>
          </a:prstGeom>
          <a:noFill/>
          <a:ln>
            <a:noFill/>
          </a:ln>
        </p:spPr>
      </p:pic>
      <p:pic>
        <p:nvPicPr>
          <p:cNvPr id="168" name="Google Shape;168;p24"/>
          <p:cNvPicPr preferRelativeResize="0"/>
          <p:nvPr/>
        </p:nvPicPr>
        <p:blipFill>
          <a:blip r:embed="rId5">
            <a:alphaModFix/>
          </a:blip>
          <a:stretch>
            <a:fillRect/>
          </a:stretch>
        </p:blipFill>
        <p:spPr>
          <a:xfrm>
            <a:off x="3321550" y="3468325"/>
            <a:ext cx="2862751" cy="143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 type="body"/>
          </p:nvPr>
        </p:nvSpPr>
        <p:spPr>
          <a:xfrm>
            <a:off x="0" y="0"/>
            <a:ext cx="9144000" cy="4273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4. Computer Vision and AI</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Self-driving cars use RGB cameras to detect objects.</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Face recognition algorithms process HSV and LAB color spaces for better accuracy.</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b="1" lang="en" sz="1100">
                <a:solidFill>
                  <a:srgbClr val="000000"/>
                </a:solidFill>
                <a:latin typeface="Times New Roman"/>
                <a:ea typeface="Times New Roman"/>
                <a:cs typeface="Times New Roman"/>
                <a:sym typeface="Times New Roman"/>
              </a:rPr>
              <a:t>5. Simulations and Virtualization</a:t>
            </a:r>
            <a:endParaRPr b="1" sz="11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Architectural visualization (e.g., rendering a 3D building in Blender) relies on RGB.</a:t>
            </a:r>
            <a:endParaRPr sz="11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Flight simulators (e.g., </a:t>
            </a:r>
            <a:r>
              <a:rPr i="1" lang="en" sz="1100">
                <a:solidFill>
                  <a:srgbClr val="000000"/>
                </a:solidFill>
                <a:latin typeface="Times New Roman"/>
                <a:ea typeface="Times New Roman"/>
                <a:cs typeface="Times New Roman"/>
                <a:sym typeface="Times New Roman"/>
              </a:rPr>
              <a:t>Microsoft Flight Simulator</a:t>
            </a:r>
            <a:r>
              <a:rPr lang="en" sz="1100">
                <a:solidFill>
                  <a:srgbClr val="000000"/>
                </a:solidFill>
                <a:latin typeface="Times New Roman"/>
                <a:ea typeface="Times New Roman"/>
                <a:cs typeface="Times New Roman"/>
                <a:sym typeface="Times New Roman"/>
              </a:rPr>
              <a:t>) use pixel shading and color models to mimic real-world environments.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74" name="Google Shape;174;p25"/>
          <p:cNvPicPr preferRelativeResize="0"/>
          <p:nvPr/>
        </p:nvPicPr>
        <p:blipFill>
          <a:blip r:embed="rId3">
            <a:alphaModFix/>
          </a:blip>
          <a:stretch>
            <a:fillRect/>
          </a:stretch>
        </p:blipFill>
        <p:spPr>
          <a:xfrm>
            <a:off x="-55075" y="2524550"/>
            <a:ext cx="2355750" cy="2355750"/>
          </a:xfrm>
          <a:prstGeom prst="rect">
            <a:avLst/>
          </a:prstGeom>
          <a:noFill/>
          <a:ln>
            <a:noFill/>
          </a:ln>
        </p:spPr>
      </p:pic>
      <p:pic>
        <p:nvPicPr>
          <p:cNvPr id="175" name="Google Shape;175;p25"/>
          <p:cNvPicPr preferRelativeResize="0"/>
          <p:nvPr/>
        </p:nvPicPr>
        <p:blipFill>
          <a:blip r:embed="rId4">
            <a:alphaModFix/>
          </a:blip>
          <a:stretch>
            <a:fillRect/>
          </a:stretch>
        </p:blipFill>
        <p:spPr>
          <a:xfrm>
            <a:off x="2885875" y="2357400"/>
            <a:ext cx="2522901" cy="2522901"/>
          </a:xfrm>
          <a:prstGeom prst="rect">
            <a:avLst/>
          </a:prstGeom>
          <a:noFill/>
          <a:ln>
            <a:noFill/>
          </a:ln>
        </p:spPr>
      </p:pic>
      <p:pic>
        <p:nvPicPr>
          <p:cNvPr id="176" name="Google Shape;176;p25"/>
          <p:cNvPicPr preferRelativeResize="0"/>
          <p:nvPr/>
        </p:nvPicPr>
        <p:blipFill>
          <a:blip r:embed="rId5">
            <a:alphaModFix/>
          </a:blip>
          <a:stretch>
            <a:fillRect/>
          </a:stretch>
        </p:blipFill>
        <p:spPr>
          <a:xfrm>
            <a:off x="7086075" y="1879675"/>
            <a:ext cx="2026450" cy="202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work together</a:t>
            </a:r>
            <a:endParaRPr/>
          </a:p>
        </p:txBody>
      </p:sp>
      <p:sp>
        <p:nvSpPr>
          <p:cNvPr id="182" name="Google Shape;182;p26"/>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design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Coding for Pixel</a:t>
            </a:r>
            <a:endParaRPr>
              <a:latin typeface="Times New Roman"/>
              <a:ea typeface="Times New Roman"/>
              <a:cs typeface="Times New Roman"/>
              <a:sym typeface="Times New Roman"/>
            </a:endParaRPr>
          </a:p>
        </p:txBody>
      </p:sp>
      <p:sp>
        <p:nvSpPr>
          <p:cNvPr id="188" name="Google Shape;188;p27"/>
          <p:cNvSpPr txBox="1"/>
          <p:nvPr>
            <p:ph idx="1" type="body"/>
          </p:nvPr>
        </p:nvSpPr>
        <p:spPr>
          <a:xfrm>
            <a:off x="0" y="583225"/>
            <a:ext cx="2997000" cy="422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code shows how to create a pixel. It shows of how it is coordinated by defining the pixel grid, and a colormap for the pixels. Then converting it to the pixel grid as and RGB image and displaying the image.</a:t>
            </a:r>
            <a:endParaRPr>
              <a:latin typeface="Times New Roman"/>
              <a:ea typeface="Times New Roman"/>
              <a:cs typeface="Times New Roman"/>
              <a:sym typeface="Times New Roman"/>
            </a:endParaRPr>
          </a:p>
        </p:txBody>
      </p:sp>
      <p:pic>
        <p:nvPicPr>
          <p:cNvPr id="189" name="Google Shape;189;p27"/>
          <p:cNvPicPr preferRelativeResize="0"/>
          <p:nvPr/>
        </p:nvPicPr>
        <p:blipFill>
          <a:blip r:embed="rId3">
            <a:alphaModFix/>
          </a:blip>
          <a:stretch>
            <a:fillRect/>
          </a:stretch>
        </p:blipFill>
        <p:spPr>
          <a:xfrm>
            <a:off x="2997000" y="536250"/>
            <a:ext cx="3499301" cy="3747299"/>
          </a:xfrm>
          <a:prstGeom prst="rect">
            <a:avLst/>
          </a:prstGeom>
          <a:noFill/>
          <a:ln>
            <a:noFill/>
          </a:ln>
        </p:spPr>
      </p:pic>
      <p:pic>
        <p:nvPicPr>
          <p:cNvPr id="190" name="Google Shape;190;p27"/>
          <p:cNvPicPr preferRelativeResize="0"/>
          <p:nvPr/>
        </p:nvPicPr>
        <p:blipFill>
          <a:blip r:embed="rId4">
            <a:alphaModFix/>
          </a:blip>
          <a:stretch>
            <a:fillRect/>
          </a:stretch>
        </p:blipFill>
        <p:spPr>
          <a:xfrm>
            <a:off x="6496300" y="733425"/>
            <a:ext cx="2657226" cy="2524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435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Pixel Movement</a:t>
            </a:r>
            <a:endParaRPr/>
          </a:p>
        </p:txBody>
      </p:sp>
      <p:sp>
        <p:nvSpPr>
          <p:cNvPr id="196" name="Google Shape;196;p28"/>
          <p:cNvSpPr txBox="1"/>
          <p:nvPr>
            <p:ph idx="1" type="body"/>
          </p:nvPr>
        </p:nvSpPr>
        <p:spPr>
          <a:xfrm>
            <a:off x="7208375" y="552750"/>
            <a:ext cx="1935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program shows how a pixel moves from one frame to another. </a:t>
            </a:r>
            <a:endParaRPr>
              <a:latin typeface="Times New Roman"/>
              <a:ea typeface="Times New Roman"/>
              <a:cs typeface="Times New Roman"/>
              <a:sym typeface="Times New Roman"/>
            </a:endParaRPr>
          </a:p>
        </p:txBody>
      </p:sp>
      <p:pic>
        <p:nvPicPr>
          <p:cNvPr id="197" name="Google Shape;197;p28"/>
          <p:cNvPicPr preferRelativeResize="0"/>
          <p:nvPr/>
        </p:nvPicPr>
        <p:blipFill>
          <a:blip r:embed="rId3">
            <a:alphaModFix/>
          </a:blip>
          <a:stretch>
            <a:fillRect/>
          </a:stretch>
        </p:blipFill>
        <p:spPr>
          <a:xfrm>
            <a:off x="0" y="492800"/>
            <a:ext cx="3767175" cy="4383299"/>
          </a:xfrm>
          <a:prstGeom prst="rect">
            <a:avLst/>
          </a:prstGeom>
          <a:noFill/>
          <a:ln>
            <a:noFill/>
          </a:ln>
        </p:spPr>
      </p:pic>
      <p:pic>
        <p:nvPicPr>
          <p:cNvPr id="198" name="Google Shape;198;p28"/>
          <p:cNvPicPr preferRelativeResize="0"/>
          <p:nvPr/>
        </p:nvPicPr>
        <p:blipFill>
          <a:blip r:embed="rId4">
            <a:alphaModFix/>
          </a:blip>
          <a:stretch>
            <a:fillRect/>
          </a:stretch>
        </p:blipFill>
        <p:spPr>
          <a:xfrm>
            <a:off x="3767175" y="607800"/>
            <a:ext cx="3388600" cy="426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Color Models RGB</a:t>
            </a:r>
            <a:endParaRPr>
              <a:latin typeface="Times New Roman"/>
              <a:ea typeface="Times New Roman"/>
              <a:cs typeface="Times New Roman"/>
              <a:sym typeface="Times New Roman"/>
            </a:endParaRPr>
          </a:p>
        </p:txBody>
      </p:sp>
      <p:sp>
        <p:nvSpPr>
          <p:cNvPr id="204" name="Google Shape;204;p29"/>
          <p:cNvSpPr txBox="1"/>
          <p:nvPr>
            <p:ph idx="1" type="body"/>
          </p:nvPr>
        </p:nvSpPr>
        <p:spPr>
          <a:xfrm>
            <a:off x="3663850" y="3183125"/>
            <a:ext cx="25272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code shows the color models of RGB. It represents the color data and models.</a:t>
            </a:r>
            <a:endParaRPr>
              <a:latin typeface="Times New Roman"/>
              <a:ea typeface="Times New Roman"/>
              <a:cs typeface="Times New Roman"/>
              <a:sym typeface="Times New Roman"/>
            </a:endParaRPr>
          </a:p>
        </p:txBody>
      </p:sp>
      <p:pic>
        <p:nvPicPr>
          <p:cNvPr id="205" name="Google Shape;205;p29"/>
          <p:cNvPicPr preferRelativeResize="0"/>
          <p:nvPr/>
        </p:nvPicPr>
        <p:blipFill>
          <a:blip r:embed="rId3">
            <a:alphaModFix/>
          </a:blip>
          <a:stretch>
            <a:fillRect/>
          </a:stretch>
        </p:blipFill>
        <p:spPr>
          <a:xfrm>
            <a:off x="0" y="607800"/>
            <a:ext cx="3663849" cy="4230900"/>
          </a:xfrm>
          <a:prstGeom prst="rect">
            <a:avLst/>
          </a:prstGeom>
          <a:noFill/>
          <a:ln>
            <a:noFill/>
          </a:ln>
        </p:spPr>
      </p:pic>
      <p:pic>
        <p:nvPicPr>
          <p:cNvPr id="206" name="Google Shape;206;p29"/>
          <p:cNvPicPr preferRelativeResize="0"/>
          <p:nvPr/>
        </p:nvPicPr>
        <p:blipFill>
          <a:blip r:embed="rId4">
            <a:alphaModFix/>
          </a:blip>
          <a:stretch>
            <a:fillRect/>
          </a:stretch>
        </p:blipFill>
        <p:spPr>
          <a:xfrm>
            <a:off x="3663850" y="-73300"/>
            <a:ext cx="5480152" cy="3256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435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Pixel Movement</a:t>
            </a:r>
            <a:endParaRPr/>
          </a:p>
        </p:txBody>
      </p:sp>
      <p:sp>
        <p:nvSpPr>
          <p:cNvPr id="212" name="Google Shape;212;p30"/>
          <p:cNvSpPr txBox="1"/>
          <p:nvPr>
            <p:ph idx="1" type="body"/>
          </p:nvPr>
        </p:nvSpPr>
        <p:spPr>
          <a:xfrm>
            <a:off x="7208375" y="552750"/>
            <a:ext cx="1935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This program </a:t>
            </a:r>
            <a:r>
              <a:rPr lang="en">
                <a:latin typeface="Times New Roman"/>
                <a:ea typeface="Times New Roman"/>
                <a:cs typeface="Times New Roman"/>
                <a:sym typeface="Times New Roman"/>
              </a:rPr>
              <a:t>shows</a:t>
            </a:r>
            <a:r>
              <a:rPr lang="en">
                <a:latin typeface="Times New Roman"/>
                <a:ea typeface="Times New Roman"/>
                <a:cs typeface="Times New Roman"/>
                <a:sym typeface="Times New Roman"/>
              </a:rPr>
              <a:t> how a pixel moves from one </a:t>
            </a:r>
            <a:r>
              <a:rPr lang="en">
                <a:latin typeface="Times New Roman"/>
                <a:ea typeface="Times New Roman"/>
                <a:cs typeface="Times New Roman"/>
                <a:sym typeface="Times New Roman"/>
              </a:rPr>
              <a:t>frame</a:t>
            </a:r>
            <a:r>
              <a:rPr lang="en">
                <a:latin typeface="Times New Roman"/>
                <a:ea typeface="Times New Roman"/>
                <a:cs typeface="Times New Roman"/>
                <a:sym typeface="Times New Roman"/>
              </a:rPr>
              <a:t> to another. </a:t>
            </a:r>
            <a:endParaRPr>
              <a:latin typeface="Times New Roman"/>
              <a:ea typeface="Times New Roman"/>
              <a:cs typeface="Times New Roman"/>
              <a:sym typeface="Times New Roman"/>
            </a:endParaRPr>
          </a:p>
        </p:txBody>
      </p:sp>
      <p:pic>
        <p:nvPicPr>
          <p:cNvPr id="213" name="Google Shape;213;p30"/>
          <p:cNvPicPr preferRelativeResize="0"/>
          <p:nvPr/>
        </p:nvPicPr>
        <p:blipFill>
          <a:blip r:embed="rId3">
            <a:alphaModFix/>
          </a:blip>
          <a:stretch>
            <a:fillRect/>
          </a:stretch>
        </p:blipFill>
        <p:spPr>
          <a:xfrm>
            <a:off x="0" y="492800"/>
            <a:ext cx="3767175" cy="4383299"/>
          </a:xfrm>
          <a:prstGeom prst="rect">
            <a:avLst/>
          </a:prstGeom>
          <a:noFill/>
          <a:ln>
            <a:noFill/>
          </a:ln>
        </p:spPr>
      </p:pic>
      <p:pic>
        <p:nvPicPr>
          <p:cNvPr id="214" name="Google Shape;214;p30"/>
          <p:cNvPicPr preferRelativeResize="0"/>
          <p:nvPr/>
        </p:nvPicPr>
        <p:blipFill>
          <a:blip r:embed="rId4">
            <a:alphaModFix/>
          </a:blip>
          <a:stretch>
            <a:fillRect/>
          </a:stretch>
        </p:blipFill>
        <p:spPr>
          <a:xfrm>
            <a:off x="3767175" y="607800"/>
            <a:ext cx="3388600" cy="426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work together</a:t>
            </a:r>
            <a:endParaRPr/>
          </a:p>
        </p:txBody>
      </p:sp>
      <p:sp>
        <p:nvSpPr>
          <p:cNvPr id="220" name="Google Shape;220;p31"/>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design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0" y="-51175"/>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What is a Pixel?</a:t>
            </a:r>
            <a:endParaRPr>
              <a:latin typeface="Times New Roman"/>
              <a:ea typeface="Times New Roman"/>
              <a:cs typeface="Times New Roman"/>
              <a:sym typeface="Times New Roman"/>
            </a:endParaRPr>
          </a:p>
        </p:txBody>
      </p:sp>
      <p:pic>
        <p:nvPicPr>
          <p:cNvPr id="95" name="Google Shape;95;p14"/>
          <p:cNvPicPr preferRelativeResize="0"/>
          <p:nvPr/>
        </p:nvPicPr>
        <p:blipFill>
          <a:blip r:embed="rId3">
            <a:alphaModFix/>
          </a:blip>
          <a:stretch>
            <a:fillRect/>
          </a:stretch>
        </p:blipFill>
        <p:spPr>
          <a:xfrm>
            <a:off x="0" y="3163600"/>
            <a:ext cx="3525300" cy="1738000"/>
          </a:xfrm>
          <a:prstGeom prst="rect">
            <a:avLst/>
          </a:prstGeom>
          <a:noFill/>
          <a:ln>
            <a:noFill/>
          </a:ln>
        </p:spPr>
      </p:pic>
      <p:sp>
        <p:nvSpPr>
          <p:cNvPr id="96" name="Google Shape;96;p14"/>
          <p:cNvSpPr txBox="1"/>
          <p:nvPr>
            <p:ph idx="1" type="body"/>
          </p:nvPr>
        </p:nvSpPr>
        <p:spPr>
          <a:xfrm>
            <a:off x="0" y="556625"/>
            <a:ext cx="9144000" cy="4587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A pixel is one of the small dots or squares that make up an image on a computer screen. The greater the number of pixels per inch the greater the resolution, the more real or accurate the image looks.</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500">
                <a:solidFill>
                  <a:srgbClr val="000000"/>
                </a:solidFill>
                <a:latin typeface="Times New Roman"/>
                <a:ea typeface="Times New Roman"/>
                <a:cs typeface="Times New Roman"/>
                <a:sym typeface="Times New Roman"/>
              </a:rPr>
              <a:t> Any digital image is made up of pixels, and when someone talks about the </a:t>
            </a:r>
            <a:r>
              <a:rPr b="1" lang="en" sz="1500">
                <a:solidFill>
                  <a:srgbClr val="000000"/>
                </a:solidFill>
                <a:latin typeface="Times New Roman"/>
                <a:ea typeface="Times New Roman"/>
                <a:cs typeface="Times New Roman"/>
                <a:sym typeface="Times New Roman"/>
              </a:rPr>
              <a:t>resolution</a:t>
            </a:r>
            <a:r>
              <a:rPr lang="en" sz="1500">
                <a:solidFill>
                  <a:srgbClr val="000000"/>
                </a:solidFill>
                <a:latin typeface="Times New Roman"/>
                <a:ea typeface="Times New Roman"/>
                <a:cs typeface="Times New Roman"/>
                <a:sym typeface="Times New Roman"/>
              </a:rPr>
              <a:t> of a computer monitor or TV screen, they're referring to the number of pixels. Older televisions have around 300,000 pixels, but new high-definition TVs can have more than two million pixels, which produces a very sharp, clear image. The word pixel came from pictures, or pics, and element, and was coined in 1969. (Gills)</a:t>
            </a:r>
            <a:endParaRPr sz="15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97" name="Google Shape;97;p14"/>
          <p:cNvPicPr preferRelativeResize="0"/>
          <p:nvPr/>
        </p:nvPicPr>
        <p:blipFill>
          <a:blip r:embed="rId4">
            <a:alphaModFix/>
          </a:blip>
          <a:stretch>
            <a:fillRect/>
          </a:stretch>
        </p:blipFill>
        <p:spPr>
          <a:xfrm>
            <a:off x="7018825" y="2402650"/>
            <a:ext cx="2125175" cy="1594725"/>
          </a:xfrm>
          <a:prstGeom prst="rect">
            <a:avLst/>
          </a:prstGeom>
          <a:noFill/>
          <a:ln>
            <a:noFill/>
          </a:ln>
        </p:spPr>
      </p:pic>
      <p:pic>
        <p:nvPicPr>
          <p:cNvPr id="98" name="Google Shape;98;p14"/>
          <p:cNvPicPr preferRelativeResize="0"/>
          <p:nvPr/>
        </p:nvPicPr>
        <p:blipFill>
          <a:blip r:embed="rId5">
            <a:alphaModFix/>
          </a:blip>
          <a:stretch>
            <a:fillRect/>
          </a:stretch>
        </p:blipFill>
        <p:spPr>
          <a:xfrm>
            <a:off x="3525299" y="2829200"/>
            <a:ext cx="2536199" cy="2072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Pixel, RGB, and HSV </a:t>
            </a:r>
            <a:r>
              <a:rPr lang="en"/>
              <a:t>work</a:t>
            </a:r>
            <a:r>
              <a:rPr lang="en"/>
              <a:t> together</a:t>
            </a:r>
            <a:endParaRPr/>
          </a:p>
        </p:txBody>
      </p:sp>
      <p:sp>
        <p:nvSpPr>
          <p:cNvPr id="226" name="Google Shape;226;p32"/>
          <p:cNvSpPr txBox="1"/>
          <p:nvPr>
            <p:ph idx="1" type="body"/>
          </p:nvPr>
        </p:nvSpPr>
        <p:spPr>
          <a:xfrm>
            <a:off x="0" y="607800"/>
            <a:ext cx="9144000" cy="328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25">
                <a:latin typeface="Times New Roman"/>
                <a:ea typeface="Times New Roman"/>
                <a:cs typeface="Times New Roman"/>
                <a:sym typeface="Times New Roman"/>
              </a:rPr>
              <a:t>Pixel: each pixel represents a single color, and the number of pixels determines its image resolution. To edit a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digital image, individual pixels can be  manipulated.</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RGB: Different value of RGB can determine the digital displays (TV, computer, or cell phone screens),</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web design, and digital photography.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HSV: HSV stands for Hue, Saturation, and Value. Its design aligna how human vision perceives color-making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attributes. Graphic </a:t>
            </a:r>
            <a:r>
              <a:rPr lang="en" sz="1425">
                <a:latin typeface="Times New Roman"/>
                <a:ea typeface="Times New Roman"/>
                <a:cs typeface="Times New Roman"/>
                <a:sym typeface="Times New Roman"/>
              </a:rPr>
              <a:t>design</a:t>
            </a:r>
            <a:r>
              <a:rPr lang="en" sz="1425">
                <a:latin typeface="Times New Roman"/>
                <a:ea typeface="Times New Roman"/>
                <a:cs typeface="Times New Roman"/>
                <a:sym typeface="Times New Roman"/>
              </a:rPr>
              <a:t> tools can choose a color by adjusting its HSV. Color segmentation can be done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from an image by manipulating its HSV.values. HSV also allows the computer vision application to </a:t>
            </a:r>
            <a:r>
              <a:rPr lang="en" sz="1425">
                <a:latin typeface="Times New Roman"/>
                <a:ea typeface="Times New Roman"/>
                <a:cs typeface="Times New Roman"/>
                <a:sym typeface="Times New Roman"/>
              </a:rPr>
              <a:t>identify </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the color ranges easily.</a:t>
            </a:r>
            <a:endParaRPr sz="1425">
              <a:latin typeface="Times New Roman"/>
              <a:ea typeface="Times New Roman"/>
              <a:cs typeface="Times New Roman"/>
              <a:sym typeface="Times New Roman"/>
            </a:endParaRPr>
          </a:p>
          <a:p>
            <a:pPr indent="0" lvl="0" marL="0" rtl="0" algn="l">
              <a:lnSpc>
                <a:spcPct val="95000"/>
              </a:lnSpc>
              <a:spcBef>
                <a:spcPts val="1200"/>
              </a:spcBef>
              <a:spcAft>
                <a:spcPts val="0"/>
              </a:spcAft>
              <a:buSzPts val="688"/>
              <a:buNone/>
            </a:pPr>
            <a:r>
              <a:rPr lang="en" sz="1425">
                <a:latin typeface="Times New Roman"/>
                <a:ea typeface="Times New Roman"/>
                <a:cs typeface="Times New Roman"/>
                <a:sym typeface="Times New Roman"/>
              </a:rPr>
              <a:t>          (Generative AI)</a:t>
            </a:r>
            <a:endParaRPr sz="1425">
              <a:latin typeface="Times New Roman"/>
              <a:ea typeface="Times New Roman"/>
              <a:cs typeface="Times New Roman"/>
              <a:sym typeface="Times New Roman"/>
            </a:endParaRPr>
          </a:p>
          <a:p>
            <a:pPr indent="0" lvl="0" marL="0" rtl="0" algn="l">
              <a:lnSpc>
                <a:spcPct val="95000"/>
              </a:lnSpc>
              <a:spcBef>
                <a:spcPts val="1200"/>
              </a:spcBef>
              <a:spcAft>
                <a:spcPts val="1200"/>
              </a:spcAft>
              <a:buSzPts val="688"/>
              <a:buNone/>
            </a:pPr>
            <a:r>
              <a:t/>
            </a:r>
            <a:endParaRPr sz="112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0" y="0"/>
            <a:ext cx="91440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800">
                <a:solidFill>
                  <a:schemeClr val="dk2"/>
                </a:solidFill>
              </a:rPr>
              <a:t>A Brief Reflection 1</a:t>
            </a:r>
            <a:endParaRPr/>
          </a:p>
        </p:txBody>
      </p:sp>
      <p:sp>
        <p:nvSpPr>
          <p:cNvPr id="232" name="Google Shape;232;p33"/>
          <p:cNvSpPr txBox="1"/>
          <p:nvPr>
            <p:ph idx="1" type="body"/>
          </p:nvPr>
        </p:nvSpPr>
        <p:spPr>
          <a:xfrm>
            <a:off x="0" y="666325"/>
            <a:ext cx="9144000" cy="423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a:latin typeface="Times New Roman"/>
                <a:ea typeface="Times New Roman"/>
                <a:cs typeface="Times New Roman"/>
                <a:sym typeface="Times New Roman"/>
              </a:rPr>
              <a:t>Nancy Chieu: I learned the basics of Pixel and Color Models. We chose </a:t>
            </a:r>
            <a:r>
              <a:rPr lang="en">
                <a:latin typeface="Times New Roman"/>
                <a:ea typeface="Times New Roman"/>
                <a:cs typeface="Times New Roman"/>
                <a:sym typeface="Times New Roman"/>
              </a:rPr>
              <a:t>challenge 1</a:t>
            </a:r>
            <a:r>
              <a:rPr lang="en">
                <a:latin typeface="Times New Roman"/>
                <a:ea typeface="Times New Roman"/>
                <a:cs typeface="Times New Roman"/>
                <a:sym typeface="Times New Roman"/>
              </a:rPr>
              <a:t> to explain the basic concepts and applications with some images. This is the very basic for learning about computer vision.</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Matthew Choo: We chose challenge 1 </a:t>
            </a:r>
            <a:r>
              <a:rPr lang="en">
                <a:latin typeface="Times New Roman"/>
                <a:ea typeface="Times New Roman"/>
                <a:cs typeface="Times New Roman"/>
                <a:sym typeface="Times New Roman"/>
              </a:rPr>
              <a:t>because</a:t>
            </a:r>
            <a:r>
              <a:rPr lang="en">
                <a:latin typeface="Times New Roman"/>
                <a:ea typeface="Times New Roman"/>
                <a:cs typeface="Times New Roman"/>
                <a:sym typeface="Times New Roman"/>
              </a:rPr>
              <a:t> we want to </a:t>
            </a:r>
            <a:r>
              <a:rPr lang="en">
                <a:latin typeface="Times New Roman"/>
                <a:ea typeface="Times New Roman"/>
                <a:cs typeface="Times New Roman"/>
                <a:sym typeface="Times New Roman"/>
              </a:rPr>
              <a:t>understand the purpose of pixels and color modeling. Was able to understand about the RGB, HSL &amp; CMYK and coding to create a pixel. Lastly, have also learned how it is being used to create art, media and games.  </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Melvis Maduagwu: We chose this challenge one because colors are a crucial component of images. I learned that each pixel has just one color made through different a combination of red, green, and blue lights. A composition of thousands to millions of these pixels make up the display on a computer screen.</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Cameroun White: We chose challenge 1 to further dive into pixels and color models and in doing so I know that the more pixels the clearer a digital image will be for example.</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I learned about the use of each color models.</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sz="1800">
                <a:solidFill>
                  <a:schemeClr val="dk2"/>
                </a:solidFill>
              </a:rPr>
              <a:t>A Brief Reflection 2 </a:t>
            </a:r>
            <a:endParaRPr/>
          </a:p>
          <a:p>
            <a:pPr indent="0" lvl="0" marL="0" rtl="0" algn="l">
              <a:spcBef>
                <a:spcPts val="1200"/>
              </a:spcBef>
              <a:spcAft>
                <a:spcPts val="0"/>
              </a:spcAft>
              <a:buNone/>
            </a:pPr>
            <a:r>
              <a:t/>
            </a:r>
            <a:endParaRPr/>
          </a:p>
        </p:txBody>
      </p:sp>
      <p:sp>
        <p:nvSpPr>
          <p:cNvPr id="238" name="Google Shape;238;p34"/>
          <p:cNvSpPr txBox="1"/>
          <p:nvPr>
            <p:ph idx="1" type="body"/>
          </p:nvPr>
        </p:nvSpPr>
        <p:spPr>
          <a:xfrm>
            <a:off x="0" y="607800"/>
            <a:ext cx="9144000" cy="333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Pixels and color models are the foundation of digital visuals, playing a crucial role in video games, movies, and virtual simulations. Understanding how colors are represented and manipulated helps create more immersive and visually striking experiences.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In gaming, color models like RGB and HSV enhance realism, while movies use YUV and LAB for compression and post-production. For example, </a:t>
            </a:r>
            <a:r>
              <a:rPr i="1" lang="en" sz="1400">
                <a:solidFill>
                  <a:srgbClr val="000000"/>
                </a:solidFill>
                <a:latin typeface="Times New Roman"/>
                <a:ea typeface="Times New Roman"/>
                <a:cs typeface="Times New Roman"/>
                <a:sym typeface="Times New Roman"/>
              </a:rPr>
              <a:t>Cyberpunk 2077</a:t>
            </a:r>
            <a:r>
              <a:rPr lang="en" sz="1400">
                <a:solidFill>
                  <a:srgbClr val="000000"/>
                </a:solidFill>
                <a:latin typeface="Times New Roman"/>
                <a:ea typeface="Times New Roman"/>
                <a:cs typeface="Times New Roman"/>
                <a:sym typeface="Times New Roman"/>
              </a:rPr>
              <a:t> showcases detailed lighting effects using RGB, and movies like </a:t>
            </a:r>
            <a:r>
              <a:rPr i="1" lang="en" sz="1400">
                <a:solidFill>
                  <a:srgbClr val="000000"/>
                </a:solidFill>
                <a:latin typeface="Times New Roman"/>
                <a:ea typeface="Times New Roman"/>
                <a:cs typeface="Times New Roman"/>
                <a:sym typeface="Times New Roman"/>
              </a:rPr>
              <a:t>Pixels (2015)</a:t>
            </a:r>
            <a:r>
              <a:rPr lang="en" sz="1400">
                <a:solidFill>
                  <a:srgbClr val="000000"/>
                </a:solidFill>
                <a:latin typeface="Times New Roman"/>
                <a:ea typeface="Times New Roman"/>
                <a:cs typeface="Times New Roman"/>
                <a:sym typeface="Times New Roman"/>
              </a:rPr>
              <a:t> integrate pixel-based graphics to bring classic video games to life.</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This subject highlights how technology transforms visual storytelling, pushing the boundaries of digital art, realism, and interactive experiences. The evolution of pixel technology continues to shape entertainment, making it a vital field for innovation.</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latin typeface="Times New Roman"/>
                <a:ea typeface="Times New Roman"/>
                <a:cs typeface="Times New Roman"/>
                <a:sym typeface="Times New Roman"/>
              </a:rPr>
              <a:t> (Erick Banegas)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idx="1" type="body"/>
          </p:nvPr>
        </p:nvSpPr>
        <p:spPr>
          <a:xfrm>
            <a:off x="239675" y="201175"/>
            <a:ext cx="8520600" cy="4284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A Brief Reflection 3 </a:t>
            </a:r>
            <a:endParaRPr sz="3000">
              <a:solidFill>
                <a:schemeClr val="dk1"/>
              </a:solidFill>
            </a:endParaRPr>
          </a:p>
          <a:p>
            <a:pPr indent="0" lvl="0" marL="0" rtl="0" algn="l">
              <a:spcBef>
                <a:spcPts val="1200"/>
              </a:spcBef>
              <a:spcAft>
                <a:spcPts val="0"/>
              </a:spcAft>
              <a:buNone/>
            </a:pPr>
            <a:r>
              <a:rPr b="1" lang="en" sz="1200">
                <a:solidFill>
                  <a:srgbClr val="000000"/>
                </a:solidFill>
                <a:latin typeface="Times New Roman"/>
                <a:ea typeface="Times New Roman"/>
                <a:cs typeface="Times New Roman"/>
                <a:sym typeface="Times New Roman"/>
              </a:rPr>
              <a:t>Yoana</a:t>
            </a:r>
            <a:r>
              <a:rPr lang="en" sz="1200">
                <a:solidFill>
                  <a:srgbClr val="000000"/>
                </a:solidFill>
                <a:latin typeface="Times New Roman"/>
                <a:ea typeface="Times New Roman"/>
                <a:cs typeface="Times New Roman"/>
                <a:sym typeface="Times New Roman"/>
              </a:rPr>
              <a:t>: I never really gave much thought to pixels until I realized just how much they shape everything we see on a screen. These tiny building blocks come together to create every digital image, and the more pixels an image has, the sharper and more detailed it appears. It is  fascinating to think that older televisions had around 300,000 pixels, while modern high-definition screens boast millions—no wonder today’s visuals look so crisp and lifelike!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What really stands out to me is how pixels rely on different </a:t>
            </a:r>
            <a:r>
              <a:rPr i="1" lang="en" sz="1200">
                <a:solidFill>
                  <a:srgbClr val="000000"/>
                </a:solidFill>
                <a:latin typeface="Times New Roman"/>
                <a:ea typeface="Times New Roman"/>
                <a:cs typeface="Times New Roman"/>
                <a:sym typeface="Times New Roman"/>
              </a:rPr>
              <a:t>color models</a:t>
            </a:r>
            <a:r>
              <a:rPr lang="en" sz="1200">
                <a:solidFill>
                  <a:srgbClr val="000000"/>
                </a:solidFill>
                <a:latin typeface="Times New Roman"/>
                <a:ea typeface="Times New Roman"/>
                <a:cs typeface="Times New Roman"/>
                <a:sym typeface="Times New Roman"/>
              </a:rPr>
              <a:t> to produce images. </a:t>
            </a:r>
            <a:r>
              <a:rPr i="1" lang="en" sz="1200">
                <a:solidFill>
                  <a:srgbClr val="000000"/>
                </a:solidFill>
                <a:latin typeface="Times New Roman"/>
                <a:ea typeface="Times New Roman"/>
                <a:cs typeface="Times New Roman"/>
                <a:sym typeface="Times New Roman"/>
              </a:rPr>
              <a:t>RGB (Red, Green, Blue)</a:t>
            </a:r>
            <a:r>
              <a:rPr lang="en" sz="1200">
                <a:solidFill>
                  <a:srgbClr val="000000"/>
                </a:solidFill>
                <a:latin typeface="Times New Roman"/>
                <a:ea typeface="Times New Roman"/>
                <a:cs typeface="Times New Roman"/>
                <a:sym typeface="Times New Roman"/>
              </a:rPr>
              <a:t> is the standard for digital screens, combining different intensities of these three colors to create virtually any shade. It is  the reason why characters in films like</a:t>
            </a:r>
            <a:r>
              <a:rPr b="1" i="1" lang="en" sz="1200">
                <a:solidFill>
                  <a:srgbClr val="000000"/>
                </a:solidFill>
                <a:latin typeface="Times New Roman"/>
                <a:ea typeface="Times New Roman"/>
                <a:cs typeface="Times New Roman"/>
                <a:sym typeface="Times New Roman"/>
              </a:rPr>
              <a:t> </a:t>
            </a:r>
            <a:r>
              <a:rPr i="1" lang="en" sz="1200">
                <a:solidFill>
                  <a:srgbClr val="000000"/>
                </a:solidFill>
                <a:latin typeface="Times New Roman"/>
                <a:ea typeface="Times New Roman"/>
                <a:cs typeface="Times New Roman"/>
                <a:sym typeface="Times New Roman"/>
              </a:rPr>
              <a:t>Avatar</a:t>
            </a:r>
            <a:r>
              <a:rPr lang="en" sz="1200">
                <a:solidFill>
                  <a:srgbClr val="000000"/>
                </a:solidFill>
                <a:latin typeface="Times New Roman"/>
                <a:ea typeface="Times New Roman"/>
                <a:cs typeface="Times New Roman"/>
                <a:sym typeface="Times New Roman"/>
              </a:rPr>
              <a:t> appear so realistic.</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Beyond entertainment, pixels play a critical role in fields like AI and computer vision. Self-driving cars,  use </a:t>
            </a:r>
            <a:r>
              <a:rPr i="1" lang="en" sz="1200">
                <a:solidFill>
                  <a:srgbClr val="000000"/>
                </a:solidFill>
                <a:latin typeface="Times New Roman"/>
                <a:ea typeface="Times New Roman"/>
                <a:cs typeface="Times New Roman"/>
                <a:sym typeface="Times New Roman"/>
              </a:rPr>
              <a:t>RGB cameras </a:t>
            </a:r>
            <a:r>
              <a:rPr lang="en" sz="1200">
                <a:solidFill>
                  <a:srgbClr val="000000"/>
                </a:solidFill>
                <a:latin typeface="Times New Roman"/>
                <a:ea typeface="Times New Roman"/>
                <a:cs typeface="Times New Roman"/>
                <a:sym typeface="Times New Roman"/>
              </a:rPr>
              <a:t>to detect objects, while </a:t>
            </a:r>
            <a:r>
              <a:rPr i="1" lang="en" sz="1200">
                <a:solidFill>
                  <a:srgbClr val="000000"/>
                </a:solidFill>
                <a:latin typeface="Times New Roman"/>
                <a:ea typeface="Times New Roman"/>
                <a:cs typeface="Times New Roman"/>
                <a:sym typeface="Times New Roman"/>
              </a:rPr>
              <a:t>HSV (Hue, Saturation, Value)</a:t>
            </a:r>
            <a:r>
              <a:rPr lang="en" sz="1200">
                <a:solidFill>
                  <a:srgbClr val="000000"/>
                </a:solidFill>
                <a:latin typeface="Times New Roman"/>
                <a:ea typeface="Times New Roman"/>
                <a:cs typeface="Times New Roman"/>
                <a:sym typeface="Times New Roman"/>
              </a:rPr>
              <a:t> is widely used in graphic design and color correction. Even streaming services like Netflix and YouTube rely on </a:t>
            </a:r>
            <a:r>
              <a:rPr i="1" lang="en" sz="1200">
                <a:solidFill>
                  <a:srgbClr val="000000"/>
                </a:solidFill>
                <a:latin typeface="Times New Roman"/>
                <a:ea typeface="Times New Roman"/>
                <a:cs typeface="Times New Roman"/>
                <a:sym typeface="Times New Roman"/>
              </a:rPr>
              <a:t>YUV color space</a:t>
            </a:r>
            <a:r>
              <a:rPr lang="en" sz="1200">
                <a:solidFill>
                  <a:srgbClr val="000000"/>
                </a:solidFill>
                <a:latin typeface="Times New Roman"/>
                <a:ea typeface="Times New Roman"/>
                <a:cs typeface="Times New Roman"/>
                <a:sym typeface="Times New Roman"/>
              </a:rPr>
              <a:t> to compress videos efficiently while maintaining high quality.</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It’s incredible how something as small as a pixel is the foundation of so many industries, whether it is gaming, filmmaking, artificial intelligence, or even virtual reality. Understanding how pixels and color models work has given me a whole new appreciation for the technology that powers our digital world.</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0" y="0"/>
            <a:ext cx="91440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800">
                <a:solidFill>
                  <a:schemeClr val="dk2"/>
                </a:solidFill>
              </a:rPr>
              <a:t>Final </a:t>
            </a:r>
            <a:r>
              <a:rPr lang="en" sz="1800">
                <a:solidFill>
                  <a:schemeClr val="dk2"/>
                </a:solidFill>
              </a:rPr>
              <a:t>Reflection </a:t>
            </a:r>
            <a:endParaRPr/>
          </a:p>
        </p:txBody>
      </p:sp>
      <p:sp>
        <p:nvSpPr>
          <p:cNvPr id="249" name="Google Shape;249;p36"/>
          <p:cNvSpPr txBox="1"/>
          <p:nvPr>
            <p:ph idx="1" type="body"/>
          </p:nvPr>
        </p:nvSpPr>
        <p:spPr>
          <a:xfrm>
            <a:off x="0" y="607800"/>
            <a:ext cx="9144000" cy="3339000"/>
          </a:xfrm>
          <a:prstGeom prst="rect">
            <a:avLst/>
          </a:prstGeom>
        </p:spPr>
        <p:txBody>
          <a:bodyPr anchorCtr="0" anchor="t" bIns="91425" lIns="91425" spcFirstLastPara="1" rIns="91425" wrap="square" tIns="91425">
            <a:normAutofit fontScale="70000" lnSpcReduction="20000"/>
          </a:bodyPr>
          <a:lstStyle/>
          <a:p>
            <a:pPr indent="457200" lvl="0" marL="0" rtl="0" algn="l">
              <a:spcBef>
                <a:spcPts val="0"/>
              </a:spcBef>
              <a:spcAft>
                <a:spcPts val="0"/>
              </a:spcAft>
              <a:buNone/>
            </a:pPr>
            <a:r>
              <a:rPr lang="en" sz="1782">
                <a:latin typeface="Times New Roman"/>
                <a:ea typeface="Times New Roman"/>
                <a:cs typeface="Times New Roman"/>
                <a:sym typeface="Times New Roman"/>
              </a:rPr>
              <a:t>This presentation explores how pixels and color models are part of our everyday lives. From the screens on our smartphones and tablets to the TVs and computer monitors we use, these concepts are everywhere. They also play a huge role in things like digital photography, web design, printed materials, digital art, and even the content we share on social media. </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In our deep dive learning about pixels and color models, we discovered that in the early days of color TV, engineers realized that by combining just three primary colors—red, green, and blue—they could reproduce a full spectrum of colors.The combination tricked our eyes into seeing all the colors of the rainbow. Without this discovery, RGB would have ended up with a system that doesn’t match our natural perception of color, leading to odd or unnatural-looking displays. Editing and designing images would be complicated. Without RGB, these interfaces would look completely different, making it harder to read, navigate, or even enjoy content.If those engineers had not figured out how to use pixels to build images, we might not have the sharp, detailed screens we are used to today. We cannot </a:t>
            </a:r>
            <a:r>
              <a:rPr lang="en" sz="1782">
                <a:latin typeface="Times New Roman"/>
                <a:ea typeface="Times New Roman"/>
                <a:cs typeface="Times New Roman"/>
                <a:sym typeface="Times New Roman"/>
              </a:rPr>
              <a:t>fathom</a:t>
            </a:r>
            <a:r>
              <a:rPr lang="en" sz="1782">
                <a:latin typeface="Times New Roman"/>
                <a:ea typeface="Times New Roman"/>
                <a:cs typeface="Times New Roman"/>
                <a:sym typeface="Times New Roman"/>
              </a:rPr>
              <a:t> dealing with blurry or low-resolution displays, making it harder to see everything clearly or enjoy high-quality visuals.</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In short, pixels and color models are behind almost everything we see and interact with in the digital world. </a:t>
            </a:r>
            <a:endParaRPr sz="1782">
              <a:latin typeface="Times New Roman"/>
              <a:ea typeface="Times New Roman"/>
              <a:cs typeface="Times New Roman"/>
              <a:sym typeface="Times New Roman"/>
            </a:endParaRPr>
          </a:p>
          <a:p>
            <a:pPr indent="457200" lvl="0" marL="0" rtl="0" algn="l">
              <a:spcBef>
                <a:spcPts val="1200"/>
              </a:spcBef>
              <a:spcAft>
                <a:spcPts val="0"/>
              </a:spcAft>
              <a:buNone/>
            </a:pPr>
            <a:r>
              <a:rPr lang="en" sz="1782">
                <a:latin typeface="Times New Roman"/>
                <a:ea typeface="Times New Roman"/>
                <a:cs typeface="Times New Roman"/>
                <a:sym typeface="Times New Roman"/>
              </a:rPr>
              <a:t>(Brooke Broderick)</a:t>
            </a:r>
            <a:endParaRPr sz="1782">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a:p>
            <a:pPr indent="0" lvl="0" marL="0" rtl="0" algn="l">
              <a:spcBef>
                <a:spcPts val="0"/>
              </a:spcBef>
              <a:spcAft>
                <a:spcPts val="0"/>
              </a:spcAft>
              <a:buNone/>
            </a:pPr>
            <a:r>
              <a:t/>
            </a:r>
            <a:endParaRPr/>
          </a:p>
        </p:txBody>
      </p:sp>
      <p:sp>
        <p:nvSpPr>
          <p:cNvPr id="255" name="Google Shape;255;p37"/>
          <p:cNvSpPr txBox="1"/>
          <p:nvPr>
            <p:ph idx="1" type="body"/>
          </p:nvPr>
        </p:nvSpPr>
        <p:spPr>
          <a:xfrm>
            <a:off x="0" y="607800"/>
            <a:ext cx="9144000" cy="42939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Adobe</a:t>
            </a:r>
            <a:r>
              <a:rPr b="1" lang="en" sz="1100">
                <a:solidFill>
                  <a:srgbClr val="000000"/>
                </a:solidFill>
                <a:latin typeface="Times New Roman"/>
                <a:ea typeface="Times New Roman"/>
                <a:cs typeface="Times New Roman"/>
                <a:sym typeface="Times New Roman"/>
              </a:rPr>
              <a:t>.</a:t>
            </a:r>
            <a:r>
              <a:rPr lang="en" sz="1100">
                <a:solidFill>
                  <a:srgbClr val="000000"/>
                </a:solidFill>
                <a:latin typeface="Times New Roman"/>
                <a:ea typeface="Times New Roman"/>
                <a:cs typeface="Times New Roman"/>
                <a:sym typeface="Times New Roman"/>
              </a:rPr>
              <a:t> </a:t>
            </a:r>
            <a:r>
              <a:rPr i="1" lang="en" sz="1100">
                <a:solidFill>
                  <a:srgbClr val="000000"/>
                </a:solidFill>
                <a:latin typeface="Times New Roman"/>
                <a:ea typeface="Times New Roman"/>
                <a:cs typeface="Times New Roman"/>
                <a:sym typeface="Times New Roman"/>
              </a:rPr>
              <a:t>Color Models and Color Management in Digital Imaging</a:t>
            </a:r>
            <a:endParaRPr sz="1200">
              <a:solidFill>
                <a:srgbClr val="474747"/>
              </a:solidFill>
              <a:highlight>
                <a:srgbClr val="FFFFFF"/>
              </a:highlight>
              <a:latin typeface="Times New Roman"/>
              <a:ea typeface="Times New Roman"/>
              <a:cs typeface="Times New Roman"/>
              <a:sym typeface="Times New Roman"/>
            </a:endParaRPr>
          </a:p>
          <a:p>
            <a:pPr indent="457200" lvl="0" marL="0" rtl="0" algn="l">
              <a:spcBef>
                <a:spcPts val="1200"/>
              </a:spcBef>
              <a:spcAft>
                <a:spcPts val="0"/>
              </a:spcAft>
              <a:buNone/>
            </a:pPr>
            <a:r>
              <a:rPr lang="en" sz="1200">
                <a:solidFill>
                  <a:srgbClr val="474747"/>
                </a:solidFill>
                <a:highlight>
                  <a:srgbClr val="FFFFFF"/>
                </a:highlight>
                <a:latin typeface="Times New Roman"/>
                <a:ea typeface="Times New Roman"/>
                <a:cs typeface="Times New Roman"/>
                <a:sym typeface="Times New Roman"/>
              </a:rPr>
              <a:t>Generative AI:  It’s supported by info from across the web and Google’s Knowledge Graph.</a:t>
            </a:r>
            <a:endParaRPr sz="12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Gillis, Alexander S. “What Is a Pixel? Definition, Meaning and How They Work: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TechTarget.” WhatIs, TechTarget, 30 Aug. 2022,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u="sng">
                <a:solidFill>
                  <a:schemeClr val="hlink"/>
                </a:solidFill>
                <a:latin typeface="Times New Roman"/>
                <a:ea typeface="Times New Roman"/>
                <a:cs typeface="Times New Roman"/>
                <a:sym typeface="Times New Roman"/>
                <a:hlinkClick r:id="rId3"/>
              </a:rPr>
              <a:t>w</a:t>
            </a:r>
            <a:r>
              <a:rPr lang="en" sz="1300" u="sng">
                <a:solidFill>
                  <a:schemeClr val="hlink"/>
                </a:solidFill>
                <a:latin typeface="Times New Roman"/>
                <a:ea typeface="Times New Roman"/>
                <a:cs typeface="Times New Roman"/>
                <a:sym typeface="Times New Roman"/>
                <a:hlinkClick r:id="rId4"/>
              </a:rPr>
              <a:t>ww.techtarget.com/whatis/definition/pixel</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Gonzalez, R. C., &amp; Woods, R. E. (2018). </a:t>
            </a:r>
            <a:r>
              <a:rPr i="1" lang="en" sz="1100">
                <a:solidFill>
                  <a:srgbClr val="000000"/>
                </a:solidFill>
                <a:latin typeface="Times New Roman"/>
                <a:ea typeface="Times New Roman"/>
                <a:cs typeface="Times New Roman"/>
                <a:sym typeface="Times New Roman"/>
              </a:rPr>
              <a:t>Digital Image Processing</a:t>
            </a:r>
            <a:r>
              <a:rPr lang="en" sz="1100">
                <a:solidFill>
                  <a:srgbClr val="000000"/>
                </a:solidFill>
                <a:latin typeface="Times New Roman"/>
                <a:ea typeface="Times New Roman"/>
                <a:cs typeface="Times New Roman"/>
                <a:sym typeface="Times New Roman"/>
              </a:rPr>
              <a:t> (4th ed.). Pearson.</a:t>
            </a:r>
            <a:endParaRPr sz="13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“Home.” PGBS, 20 Dec. 2023, </a:t>
            </a:r>
            <a:r>
              <a:rPr lang="en" sz="1300" u="sng">
                <a:solidFill>
                  <a:schemeClr val="hlink"/>
                </a:solidFill>
                <a:latin typeface="Times New Roman"/>
                <a:ea typeface="Times New Roman"/>
                <a:cs typeface="Times New Roman"/>
                <a:sym typeface="Times New Roman"/>
                <a:hlinkClick r:id="rId5"/>
              </a:rPr>
              <a:t>www.proglobalbusinesssolutions.com/</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457200" lvl="0" marL="0" rtl="0" algn="l">
              <a:spcBef>
                <a:spcPts val="1200"/>
              </a:spcBef>
              <a:spcAft>
                <a:spcPts val="0"/>
              </a:spcAft>
              <a:buNone/>
            </a:pPr>
            <a:r>
              <a:rPr lang="en" sz="1300">
                <a:latin typeface="Times New Roman"/>
                <a:ea typeface="Times New Roman"/>
                <a:cs typeface="Times New Roman"/>
                <a:sym typeface="Times New Roman"/>
              </a:rPr>
              <a:t>Pantone. Pantone, </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u="sng">
                <a:solidFill>
                  <a:schemeClr val="hlink"/>
                </a:solidFill>
                <a:latin typeface="Times New Roman"/>
                <a:ea typeface="Times New Roman"/>
                <a:cs typeface="Times New Roman"/>
                <a:sym typeface="Times New Roman"/>
                <a:hlinkClick r:id="rId6"/>
              </a:rPr>
              <a:t>www.pantone.com/articles/color-fundamentals/color-models-explained?srsltid=AfmBOopRI</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300">
                <a:latin typeface="Times New Roman"/>
                <a:ea typeface="Times New Roman"/>
                <a:cs typeface="Times New Roman"/>
                <a:sym typeface="Times New Roman"/>
              </a:rPr>
              <a:t>0D7DFylitMuKTsZU7_qmZ6u2x3LBjWDymErDEd-FFPdtQEg. Accessed 10 Feb. 2025.</a:t>
            </a:r>
            <a:endParaRPr sz="1300">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Sharma, G. (Ed.). (2003). </a:t>
            </a:r>
            <a:r>
              <a:rPr i="1" lang="en" sz="1100">
                <a:solidFill>
                  <a:srgbClr val="000000"/>
                </a:solidFill>
                <a:latin typeface="Times New Roman"/>
                <a:ea typeface="Times New Roman"/>
                <a:cs typeface="Times New Roman"/>
                <a:sym typeface="Times New Roman"/>
              </a:rPr>
              <a:t>Digital Color Imaging Handbook</a:t>
            </a:r>
            <a:r>
              <a:rPr lang="en" sz="1100">
                <a:solidFill>
                  <a:srgbClr val="000000"/>
                </a:solidFill>
                <a:latin typeface="Times New Roman"/>
                <a:ea typeface="Times New Roman"/>
                <a:cs typeface="Times New Roman"/>
                <a:sym typeface="Times New Roman"/>
              </a:rPr>
              <a:t>. CRC Press.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Links</a:t>
            </a:r>
            <a:endParaRPr/>
          </a:p>
        </p:txBody>
      </p:sp>
      <p:sp>
        <p:nvSpPr>
          <p:cNvPr id="261" name="Google Shape;261;p38"/>
          <p:cNvSpPr txBox="1"/>
          <p:nvPr>
            <p:ph idx="1" type="body"/>
          </p:nvPr>
        </p:nvSpPr>
        <p:spPr>
          <a:xfrm>
            <a:off x="0" y="537775"/>
            <a:ext cx="91440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https://github.com/MattChoo0/Pixel</a:t>
            </a:r>
            <a:endParaRPr/>
          </a:p>
          <a:p>
            <a:pPr indent="-342900" lvl="0" marL="457200" rtl="0" algn="l">
              <a:spcBef>
                <a:spcPts val="0"/>
              </a:spcBef>
              <a:spcAft>
                <a:spcPts val="0"/>
              </a:spcAft>
              <a:buSzPts val="1800"/>
              <a:buChar char="-"/>
            </a:pPr>
            <a:r>
              <a:rPr lang="en" u="sng">
                <a:solidFill>
                  <a:schemeClr val="hlink"/>
                </a:solidFill>
                <a:hlinkClick r:id="rId4"/>
              </a:rPr>
              <a:t>https://github.com/MattChoo0/Color-Models-RGB</a:t>
            </a:r>
            <a:endParaRPr/>
          </a:p>
          <a:p>
            <a:pPr indent="-342900" lvl="0" marL="457200" rtl="0" algn="l">
              <a:spcBef>
                <a:spcPts val="0"/>
              </a:spcBef>
              <a:spcAft>
                <a:spcPts val="0"/>
              </a:spcAft>
              <a:buSzPts val="1800"/>
              <a:buChar char="-"/>
            </a:pPr>
            <a:r>
              <a:rPr lang="en" u="sng">
                <a:solidFill>
                  <a:schemeClr val="hlink"/>
                </a:solidFill>
                <a:hlinkClick r:id="rId5"/>
              </a:rPr>
              <a:t>https://github.com/MattChoo0/Pixel-Movement</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How Pixels Form Images?</a:t>
            </a:r>
            <a:endParaRPr>
              <a:latin typeface="Times New Roman"/>
              <a:ea typeface="Times New Roman"/>
              <a:cs typeface="Times New Roman"/>
              <a:sym typeface="Times New Roman"/>
            </a:endParaRPr>
          </a:p>
        </p:txBody>
      </p:sp>
      <p:sp>
        <p:nvSpPr>
          <p:cNvPr id="104" name="Google Shape;104;p15"/>
          <p:cNvSpPr txBox="1"/>
          <p:nvPr>
            <p:ph idx="1" type="body"/>
          </p:nvPr>
        </p:nvSpPr>
        <p:spPr>
          <a:xfrm>
            <a:off x="0" y="607800"/>
            <a:ext cx="9144000" cy="4254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latin typeface="Times New Roman"/>
                <a:ea typeface="Times New Roman"/>
                <a:cs typeface="Times New Roman"/>
                <a:sym typeface="Times New Roman"/>
              </a:rPr>
              <a:t>Pixels form images by acting as tiny squares that each represent a specific color value, and when arranged together in a grid, they create a complete picture; the more pixels an image has, the higher its resolution and the more detailed the image appears, as each pixel contributes to the overall visual composition. (PGBS)</a:t>
            </a:r>
            <a:endParaRPr>
              <a:latin typeface="Times New Roman"/>
              <a:ea typeface="Times New Roman"/>
              <a:cs typeface="Times New Roman"/>
              <a:sym typeface="Times New Roman"/>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105" name="Google Shape;105;p15"/>
          <p:cNvPicPr preferRelativeResize="0"/>
          <p:nvPr/>
        </p:nvPicPr>
        <p:blipFill>
          <a:blip r:embed="rId3">
            <a:alphaModFix/>
          </a:blip>
          <a:stretch>
            <a:fillRect/>
          </a:stretch>
        </p:blipFill>
        <p:spPr>
          <a:xfrm>
            <a:off x="951150" y="2355125"/>
            <a:ext cx="4559601" cy="223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0" y="0"/>
            <a:ext cx="914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Color Models (RGB, HSV, etc.)</a:t>
            </a:r>
            <a:endParaRPr>
              <a:latin typeface="Times New Roman"/>
              <a:ea typeface="Times New Roman"/>
              <a:cs typeface="Times New Roman"/>
              <a:sym typeface="Times New Roman"/>
            </a:endParaRPr>
          </a:p>
        </p:txBody>
      </p:sp>
      <p:sp>
        <p:nvSpPr>
          <p:cNvPr id="111" name="Google Shape;111;p16"/>
          <p:cNvSpPr txBox="1"/>
          <p:nvPr>
            <p:ph idx="1" type="body"/>
          </p:nvPr>
        </p:nvSpPr>
        <p:spPr>
          <a:xfrm>
            <a:off x="0" y="607800"/>
            <a:ext cx="9144000" cy="4535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000">
                <a:latin typeface="Times New Roman"/>
                <a:ea typeface="Times New Roman"/>
                <a:cs typeface="Times New Roman"/>
                <a:sym typeface="Times New Roman"/>
              </a:rPr>
              <a:t>Color </a:t>
            </a:r>
            <a:r>
              <a:rPr lang="en" sz="4000">
                <a:latin typeface="Times New Roman"/>
                <a:ea typeface="Times New Roman"/>
                <a:cs typeface="Times New Roman"/>
                <a:sym typeface="Times New Roman"/>
              </a:rPr>
              <a:t>models are mathematical representations of colors used in digital graphics, photography and printing. Examples of this color models are as follows:</a:t>
            </a:r>
            <a:endParaRPr sz="4000">
              <a:latin typeface="Times New Roman"/>
              <a:ea typeface="Times New Roman"/>
              <a:cs typeface="Times New Roman"/>
              <a:sym typeface="Times New Roman"/>
            </a:endParaRPr>
          </a:p>
          <a:p>
            <a:pPr indent="-292100" lvl="0" marL="457200" rtl="0" algn="l">
              <a:spcBef>
                <a:spcPts val="1200"/>
              </a:spcBef>
              <a:spcAft>
                <a:spcPts val="0"/>
              </a:spcAft>
              <a:buSzPct val="100000"/>
              <a:buFont typeface="Times New Roman"/>
              <a:buAutoNum type="arabicPeriod"/>
            </a:pPr>
            <a:r>
              <a:rPr lang="en" sz="4000">
                <a:latin typeface="Times New Roman"/>
                <a:ea typeface="Times New Roman"/>
                <a:cs typeface="Times New Roman"/>
                <a:sym typeface="Times New Roman"/>
              </a:rPr>
              <a:t>RGB (Red, Green, Blue)- RGB combines different intensities of Red, Green, and Blue to create other colors. The intensity of each component ranges from 0 to 255 and it’s an additive model, so combining the highest intensity of all components produces “white”.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(255,0,0)- Pure Red</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(0,255,0)- Pure Green </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(0,0,255)-Pure Blue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(255,255,255)-White </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(0,0,0)- Black</a:t>
            </a:r>
            <a:endParaRPr sz="4000">
              <a:latin typeface="Times New Roman"/>
              <a:ea typeface="Times New Roman"/>
              <a:cs typeface="Times New Roman"/>
              <a:sym typeface="Times New Roman"/>
            </a:endParaRPr>
          </a:p>
          <a:p>
            <a:pPr indent="0" lvl="0" marL="457200" rtl="0" algn="l">
              <a:spcBef>
                <a:spcPts val="1200"/>
              </a:spcBef>
              <a:spcAft>
                <a:spcPts val="0"/>
              </a:spcAft>
              <a:buNone/>
            </a:pPr>
            <a:r>
              <a:t/>
            </a:r>
            <a:endParaRPr sz="4000"/>
          </a:p>
          <a:p>
            <a:pPr indent="-292100" lvl="0" marL="457200" rtl="0" algn="l">
              <a:spcBef>
                <a:spcPts val="1200"/>
              </a:spcBef>
              <a:spcAft>
                <a:spcPts val="0"/>
              </a:spcAft>
              <a:buSzPct val="100000"/>
              <a:buFont typeface="Times New Roman"/>
              <a:buAutoNum type="arabicPeriod"/>
            </a:pPr>
            <a:r>
              <a:rPr lang="en" sz="4000">
                <a:latin typeface="Times New Roman"/>
                <a:ea typeface="Times New Roman"/>
                <a:cs typeface="Times New Roman"/>
                <a:sym typeface="Times New Roman"/>
              </a:rPr>
              <a:t>HSL (Hue, Saturation, Lightness)- HSL is quite similar to RGB. Hue represents the type of color, It’s value ranging from 0° to 360° with 0° for pure red, 120° for pure green 240° for pure blue , Saturation represents the intensity of the color measured in percentage. Lightness represents the color brightness or “whiteness”, also measured in percentage.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100%, 100%)- Pure Red</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(240°, 50%, 100%)- light blue</a:t>
            </a:r>
            <a:endParaRPr sz="4000">
              <a:latin typeface="Times New Roman"/>
              <a:ea typeface="Times New Roman"/>
              <a:cs typeface="Times New Roman"/>
              <a:sym typeface="Times New Roman"/>
            </a:endParaRPr>
          </a:p>
          <a:p>
            <a:pPr indent="0" lvl="0" marL="914400" rtl="0" algn="l">
              <a:spcBef>
                <a:spcPts val="1200"/>
              </a:spcBef>
              <a:spcAft>
                <a:spcPts val="0"/>
              </a:spcAft>
              <a:buNone/>
            </a:pPr>
            <a:r>
              <a:t/>
            </a:r>
            <a:endParaRPr sz="4000"/>
          </a:p>
          <a:p>
            <a:pPr indent="-292100" lvl="0" marL="457200" rtl="0" algn="l">
              <a:spcBef>
                <a:spcPts val="1200"/>
              </a:spcBef>
              <a:spcAft>
                <a:spcPts val="0"/>
              </a:spcAft>
              <a:buSzPct val="100000"/>
              <a:buAutoNum type="arabicPeriod"/>
            </a:pPr>
            <a:r>
              <a:rPr lang="en" sz="4000">
                <a:latin typeface="Times New Roman"/>
                <a:ea typeface="Times New Roman"/>
                <a:cs typeface="Times New Roman"/>
                <a:sym typeface="Times New Roman"/>
              </a:rPr>
              <a:t>CMYK (Cyan, Magenta, Yellow, Black)-The CMYK color model describes colors based on their percentage of Cyan, Magenta, Yellow and Black. Many computer printers and traditional "four-color" printing presses use the CMYK model. In the CMYK model, by mixing cyan, magenta, yellow and black inks or paints, you can create nearly any color desired. For example:</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100%, 100%, 0%) - Pure Red (No Cyan, full Magenta &amp; Yellow)</a:t>
            </a:r>
            <a:endParaRPr sz="4000">
              <a:latin typeface="Times New Roman"/>
              <a:ea typeface="Times New Roman"/>
              <a:cs typeface="Times New Roman"/>
              <a:sym typeface="Times New Roman"/>
            </a:endParaRPr>
          </a:p>
          <a:p>
            <a:pPr indent="-292100" lvl="0" marL="457200" rtl="0" algn="l">
              <a:spcBef>
                <a:spcPts val="0"/>
              </a:spcBef>
              <a:spcAft>
                <a:spcPts val="0"/>
              </a:spcAft>
              <a:buSzPct val="100000"/>
              <a:buFont typeface="Times New Roman"/>
              <a:buChar char="●"/>
            </a:pPr>
            <a:r>
              <a:rPr lang="en" sz="4000">
                <a:latin typeface="Times New Roman"/>
                <a:ea typeface="Times New Roman"/>
                <a:cs typeface="Times New Roman"/>
                <a:sym typeface="Times New Roman"/>
              </a:rPr>
              <a:t>(0%, 0%, 0%, 100%) - Black</a:t>
            </a:r>
            <a:endParaRPr sz="4000">
              <a:latin typeface="Times New Roman"/>
              <a:ea typeface="Times New Roman"/>
              <a:cs typeface="Times New Roman"/>
              <a:sym typeface="Times New Roman"/>
            </a:endParaRPr>
          </a:p>
          <a:p>
            <a:pPr indent="0" lvl="0" marL="457200" rtl="0" algn="l">
              <a:spcBef>
                <a:spcPts val="1200"/>
              </a:spcBef>
              <a:spcAft>
                <a:spcPts val="0"/>
              </a:spcAft>
              <a:buNone/>
            </a:pPr>
            <a:r>
              <a:t/>
            </a:r>
            <a:endParaRPr sz="1781">
              <a:latin typeface="Arial"/>
              <a:ea typeface="Arial"/>
              <a:cs typeface="Arial"/>
              <a:sym typeface="Arial"/>
            </a:endParaRPr>
          </a:p>
          <a:p>
            <a:pPr indent="0" lvl="0" marL="457200" rtl="0" algn="l">
              <a:spcBef>
                <a:spcPts val="1200"/>
              </a:spcBef>
              <a:spcAft>
                <a:spcPts val="0"/>
              </a:spcAft>
              <a:buNone/>
            </a:pPr>
            <a:r>
              <a:t/>
            </a:r>
            <a:endParaRPr sz="1781">
              <a:latin typeface="Arial"/>
              <a:ea typeface="Arial"/>
              <a:cs typeface="Arial"/>
              <a:sym typeface="Arial"/>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t> </a:t>
            </a:r>
            <a:endParaRPr/>
          </a:p>
        </p:txBody>
      </p:sp>
      <p:pic>
        <p:nvPicPr>
          <p:cNvPr id="112" name="Google Shape;112;p16"/>
          <p:cNvPicPr preferRelativeResize="0"/>
          <p:nvPr/>
        </p:nvPicPr>
        <p:blipFill>
          <a:blip r:embed="rId3">
            <a:alphaModFix/>
          </a:blip>
          <a:stretch>
            <a:fillRect/>
          </a:stretch>
        </p:blipFill>
        <p:spPr>
          <a:xfrm>
            <a:off x="7241925" y="1222975"/>
            <a:ext cx="1121375" cy="1125650"/>
          </a:xfrm>
          <a:prstGeom prst="rect">
            <a:avLst/>
          </a:prstGeom>
          <a:noFill/>
          <a:ln>
            <a:noFill/>
          </a:ln>
        </p:spPr>
      </p:pic>
      <p:pic>
        <p:nvPicPr>
          <p:cNvPr id="113" name="Google Shape;113;p16"/>
          <p:cNvPicPr preferRelativeResize="0"/>
          <p:nvPr/>
        </p:nvPicPr>
        <p:blipFill>
          <a:blip r:embed="rId4">
            <a:alphaModFix/>
          </a:blip>
          <a:stretch>
            <a:fillRect/>
          </a:stretch>
        </p:blipFill>
        <p:spPr>
          <a:xfrm>
            <a:off x="6985925" y="2752600"/>
            <a:ext cx="1729851" cy="871350"/>
          </a:xfrm>
          <a:prstGeom prst="rect">
            <a:avLst/>
          </a:prstGeom>
          <a:noFill/>
          <a:ln>
            <a:noFill/>
          </a:ln>
        </p:spPr>
      </p:pic>
      <p:pic>
        <p:nvPicPr>
          <p:cNvPr id="114" name="Google Shape;114;p16"/>
          <p:cNvPicPr preferRelativeResize="0"/>
          <p:nvPr/>
        </p:nvPicPr>
        <p:blipFill>
          <a:blip r:embed="rId5">
            <a:alphaModFix/>
          </a:blip>
          <a:stretch>
            <a:fillRect/>
          </a:stretch>
        </p:blipFill>
        <p:spPr>
          <a:xfrm>
            <a:off x="4793550" y="3952900"/>
            <a:ext cx="966300" cy="927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7"/>
          <p:cNvSpPr txBox="1"/>
          <p:nvPr>
            <p:ph idx="1" type="body"/>
          </p:nvPr>
        </p:nvSpPr>
        <p:spPr>
          <a:xfrm>
            <a:off x="0" y="0"/>
            <a:ext cx="9144000" cy="39009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Seeing the World Through Color Models</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plays a huge role in how we perceive the world, and in the digital space, it is all about color models. These models are essential frameworks that help computers interpret, manipulate, and display colors accurately. Whether it is editing a photo, enhancing a video, or training an AI to recognize objects, color models are at the heart of it all.</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What Exactly Are Color Models?</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Think of color models as a way to describe colors using numbers. Instead of saying "this is a shade of blue," a computer breaks it down into specific values, like mixing paint but in a structured, mathematical way. This ensures consistency across screens, cameras, and </a:t>
            </a:r>
            <a:r>
              <a:rPr lang="en" sz="935">
                <a:solidFill>
                  <a:srgbClr val="000000"/>
                </a:solidFill>
                <a:latin typeface="Times New Roman"/>
                <a:ea typeface="Times New Roman"/>
                <a:cs typeface="Times New Roman"/>
                <a:sym typeface="Times New Roman"/>
              </a:rPr>
              <a:t>software.</a:t>
            </a:r>
            <a:endParaRPr sz="935">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Why Do They Matter?</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models are a big deal in computer vision. They help AI recognize objects, improve image quality, and even detect patterns in medical scans or security footage. Without them, digital images wouldn’t look as sharp, and AI would not  "see" the world as clearly.</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400"/>
              </a:spcBef>
              <a:spcAft>
                <a:spcPts val="0"/>
              </a:spcAft>
              <a:buSzPts val="935"/>
              <a:buNone/>
            </a:pPr>
            <a:r>
              <a:rPr b="1" lang="en" sz="1205">
                <a:solidFill>
                  <a:srgbClr val="000000"/>
                </a:solidFill>
                <a:latin typeface="Times New Roman"/>
                <a:ea typeface="Times New Roman"/>
                <a:cs typeface="Times New Roman"/>
                <a:sym typeface="Times New Roman"/>
              </a:rPr>
              <a:t>Where Do We Use Them?</a:t>
            </a:r>
            <a:endParaRPr b="1" sz="1205">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Pretty much everywhere! Whether it is Photoshop adjusting image tones, movie CGI making visuals pop, or AI recognizing faces and objects, color models play a behind-the-scenes role. They even help make video calls look better by adjusting lighting and color balance in real time.</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935"/>
              <a:buNone/>
            </a:pPr>
            <a:r>
              <a:rPr lang="en" sz="1026">
                <a:solidFill>
                  <a:srgbClr val="000000"/>
                </a:solidFill>
                <a:latin typeface="Times New Roman"/>
                <a:ea typeface="Times New Roman"/>
                <a:cs typeface="Times New Roman"/>
                <a:sym typeface="Times New Roman"/>
              </a:rPr>
              <a:t>Color models might not be something we think about daily, but they’re quietly shaping the way we experience digital visuals, bringing everything to life, from stunning movie effects to smart AI applications.</a:t>
            </a:r>
            <a:endParaRPr sz="1026">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935"/>
              <a:buNone/>
            </a:pPr>
            <a:r>
              <a:t/>
            </a:r>
            <a:endParaRPr sz="153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idx="1" type="body"/>
          </p:nvPr>
        </p:nvSpPr>
        <p:spPr>
          <a:xfrm>
            <a:off x="311700" y="82300"/>
            <a:ext cx="8520600" cy="44865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The RGB Color Model: The Backbone of Digital Color</a:t>
            </a:r>
            <a:endParaRPr b="1" sz="13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The RGB color model is at the heart of how we see and work with color on screens. Whether it is your phone, computer, or TV, every image you see is built using a mix of Red, Green, and Blue light. This model is crucial in computer vision, digital imaging, and anything involving vibrant visuals.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Breaking Down RGB</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RGB is made up of three primary colors: Red, Green, and Blue. Each color has an intensity value ranging from 0 to 255, meaning you can create over 16 million different shades! That is why digital images can be so rich and detailed, tiny variations in these three colors give us everything from deep blues to warm pastels.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How RGB Colors Mix</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The magic of RGB comes from how colors blend. Need Yellow? Just mix Red and Green at full intensity. Want White? Combine all three colors at their maximum values. The way RGB adds colors together makes it different from traditional paint mixing, more light means brighter colors, which is why screens glow rather than absorb light like printed images.</a:t>
            </a:r>
            <a:endParaRPr sz="11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Where Do We Use RGB?</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RGB is everywhere in digital imaging. Digital cameras capture color using it, monitors display images through it, and software like Photoshop relies on it for editing. Because our eyes naturally perceive color in a way that aligns with RGB, it is the perfect model for realistic and immersive visuals across all screens.</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idx="1" type="body"/>
          </p:nvPr>
        </p:nvSpPr>
        <p:spPr>
          <a:xfrm>
            <a:off x="-41150" y="51425"/>
            <a:ext cx="9144000" cy="4670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The HSV Color Model: A More Intuitive Way to Work with Color</a:t>
            </a:r>
            <a:endParaRPr b="1" sz="1300">
              <a:solidFill>
                <a:srgbClr val="000000"/>
              </a:solidFill>
              <a:latin typeface="Arial"/>
              <a:ea typeface="Arial"/>
              <a:cs typeface="Arial"/>
              <a:sym typeface="Arial"/>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While RGB is great for digital screens, it is not always the easiest way to think about color. That is where the HSV color model comes in. Instead of mixing Red, Green, and Blue light, HSV breaks color down into three parts: </a:t>
            </a:r>
            <a:r>
              <a:rPr i="1" lang="en" sz="1335">
                <a:solidFill>
                  <a:srgbClr val="000000"/>
                </a:solidFill>
                <a:latin typeface="Times New Roman"/>
                <a:ea typeface="Times New Roman"/>
                <a:cs typeface="Times New Roman"/>
                <a:sym typeface="Times New Roman"/>
              </a:rPr>
              <a:t>Hue (the actual color), Saturation (how vibrant it is), and Value (how bright it appears)</a:t>
            </a:r>
            <a:r>
              <a:rPr b="1" lang="en" sz="1335">
                <a:solidFill>
                  <a:srgbClr val="000000"/>
                </a:solidFill>
                <a:latin typeface="Times New Roman"/>
                <a:ea typeface="Times New Roman"/>
                <a:cs typeface="Times New Roman"/>
                <a:sym typeface="Times New Roman"/>
              </a:rPr>
              <a:t>.</a:t>
            </a:r>
            <a:r>
              <a:rPr lang="en" sz="1335">
                <a:solidFill>
                  <a:srgbClr val="000000"/>
                </a:solidFill>
                <a:latin typeface="Times New Roman"/>
                <a:ea typeface="Times New Roman"/>
                <a:cs typeface="Times New Roman"/>
                <a:sym typeface="Times New Roman"/>
              </a:rPr>
              <a:t> This makes it a more natural way for humans to select and adjust colors.</a:t>
            </a:r>
            <a:endParaRPr sz="1335">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How HSV Works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HSV breaks color into three simple parts: </a:t>
            </a:r>
            <a:r>
              <a:rPr i="1" lang="en" sz="1335">
                <a:solidFill>
                  <a:srgbClr val="000000"/>
                </a:solidFill>
                <a:latin typeface="Times New Roman"/>
                <a:ea typeface="Times New Roman"/>
                <a:cs typeface="Times New Roman"/>
                <a:sym typeface="Times New Roman"/>
              </a:rPr>
              <a:t>Hue</a:t>
            </a:r>
            <a:r>
              <a:rPr lang="en" sz="1335">
                <a:solidFill>
                  <a:srgbClr val="000000"/>
                </a:solidFill>
                <a:latin typeface="Times New Roman"/>
                <a:ea typeface="Times New Roman"/>
                <a:cs typeface="Times New Roman"/>
                <a:sym typeface="Times New Roman"/>
              </a:rPr>
              <a:t> - The type of color (like red, blue, or green) measured in degrees on a color wheel. </a:t>
            </a:r>
            <a:r>
              <a:rPr i="1" lang="en" sz="1335">
                <a:solidFill>
                  <a:srgbClr val="000000"/>
                </a:solidFill>
                <a:latin typeface="Times New Roman"/>
                <a:ea typeface="Times New Roman"/>
                <a:cs typeface="Times New Roman"/>
                <a:sym typeface="Times New Roman"/>
              </a:rPr>
              <a:t>Saturation</a:t>
            </a:r>
            <a:r>
              <a:rPr lang="en" sz="1335">
                <a:solidFill>
                  <a:srgbClr val="000000"/>
                </a:solidFill>
                <a:latin typeface="Times New Roman"/>
                <a:ea typeface="Times New Roman"/>
                <a:cs typeface="Times New Roman"/>
                <a:sym typeface="Times New Roman"/>
              </a:rPr>
              <a:t> - How bold or faded the color appears. High saturation means vibrant colors, while low saturation looks dull or grayish. </a:t>
            </a:r>
            <a:r>
              <a:rPr i="1" lang="en" sz="1335">
                <a:solidFill>
                  <a:srgbClr val="000000"/>
                </a:solidFill>
                <a:latin typeface="Times New Roman"/>
                <a:ea typeface="Times New Roman"/>
                <a:cs typeface="Times New Roman"/>
                <a:sym typeface="Times New Roman"/>
              </a:rPr>
              <a:t>Value</a:t>
            </a:r>
            <a:r>
              <a:rPr b="1" i="1" lang="en" sz="1335">
                <a:solidFill>
                  <a:srgbClr val="000000"/>
                </a:solidFill>
                <a:latin typeface="Times New Roman"/>
                <a:ea typeface="Times New Roman"/>
                <a:cs typeface="Times New Roman"/>
                <a:sym typeface="Times New Roman"/>
              </a:rPr>
              <a:t> </a:t>
            </a:r>
            <a:r>
              <a:rPr lang="en" sz="1335">
                <a:solidFill>
                  <a:srgbClr val="000000"/>
                </a:solidFill>
                <a:latin typeface="Times New Roman"/>
                <a:ea typeface="Times New Roman"/>
                <a:cs typeface="Times New Roman"/>
                <a:sym typeface="Times New Roman"/>
              </a:rPr>
              <a:t>- The brightness of the color, from completely dark (black) to fully bright. Since HSV separates brightness from color, it makes adjustments easier, making it a go-to for color correction and design.</a:t>
            </a:r>
            <a:endParaRPr sz="1208">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Why HSV is Better for Certain Tasks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335">
                <a:solidFill>
                  <a:srgbClr val="000000"/>
                </a:solidFill>
                <a:latin typeface="Times New Roman"/>
                <a:ea typeface="Times New Roman"/>
                <a:cs typeface="Times New Roman"/>
                <a:sym typeface="Times New Roman"/>
              </a:rPr>
              <a:t>One of HSV’s biggest advantages over RGB is that it feels more natural. Need to adjust the brightness of an image without affecting its color? No problem. Want to tweak the vibrancy without shifting the overall shade? Easy. Since HSV keeps color and intensity separate, it is ideal for </a:t>
            </a:r>
            <a:r>
              <a:rPr i="1" lang="en" sz="1335">
                <a:solidFill>
                  <a:srgbClr val="000000"/>
                </a:solidFill>
                <a:latin typeface="Times New Roman"/>
                <a:ea typeface="Times New Roman"/>
                <a:cs typeface="Times New Roman"/>
                <a:sym typeface="Times New Roman"/>
              </a:rPr>
              <a:t>image editing, color-based filtering, and segmentation</a:t>
            </a:r>
            <a:r>
              <a:rPr lang="en" sz="1335">
                <a:solidFill>
                  <a:srgbClr val="000000"/>
                </a:solidFill>
                <a:latin typeface="Times New Roman"/>
                <a:ea typeface="Times New Roman"/>
                <a:cs typeface="Times New Roman"/>
                <a:sym typeface="Times New Roman"/>
              </a:rPr>
              <a:t>, </a:t>
            </a:r>
            <a:r>
              <a:rPr lang="en" sz="1335">
                <a:solidFill>
                  <a:srgbClr val="000000"/>
                </a:solidFill>
                <a:latin typeface="Times New Roman"/>
                <a:ea typeface="Times New Roman"/>
                <a:cs typeface="Times New Roman"/>
                <a:sym typeface="Times New Roman"/>
              </a:rPr>
              <a:t>especially in tasks like object detection or AI-driven image analysis.</a:t>
            </a:r>
            <a:endParaRPr sz="1335">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Where We See HSV in Action</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rPr lang="en" sz="1443">
                <a:solidFill>
                  <a:srgbClr val="000000"/>
                </a:solidFill>
                <a:latin typeface="Times New Roman"/>
                <a:ea typeface="Times New Roman"/>
                <a:cs typeface="Times New Roman"/>
                <a:sym typeface="Times New Roman"/>
              </a:rPr>
              <a:t>HSV is a favorite in </a:t>
            </a:r>
            <a:r>
              <a:rPr i="1" lang="en" sz="1443">
                <a:solidFill>
                  <a:srgbClr val="000000"/>
                </a:solidFill>
                <a:latin typeface="Times New Roman"/>
                <a:ea typeface="Times New Roman"/>
                <a:cs typeface="Times New Roman"/>
                <a:sym typeface="Times New Roman"/>
              </a:rPr>
              <a:t>computer vision and image processing</a:t>
            </a:r>
            <a:r>
              <a:rPr b="1" lang="en" sz="1443">
                <a:solidFill>
                  <a:srgbClr val="000000"/>
                </a:solidFill>
                <a:latin typeface="Times New Roman"/>
                <a:ea typeface="Times New Roman"/>
                <a:cs typeface="Times New Roman"/>
                <a:sym typeface="Times New Roman"/>
              </a:rPr>
              <a:t>.</a:t>
            </a:r>
            <a:r>
              <a:rPr lang="en" sz="1443">
                <a:solidFill>
                  <a:srgbClr val="000000"/>
                </a:solidFill>
                <a:latin typeface="Times New Roman"/>
                <a:ea typeface="Times New Roman"/>
                <a:cs typeface="Times New Roman"/>
                <a:sym typeface="Times New Roman"/>
              </a:rPr>
              <a:t> It is used in facial recognition, object tracking, and color-based segmentation, where specific colors need to be isolated or enhanced. Graphic design software like Photoshop also uses HSV to let designers fine-tune colors in a way that makes sense visually, rather than working with raw RGB values.</a:t>
            </a:r>
            <a:endParaRPr sz="2025">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idx="1" type="body"/>
          </p:nvPr>
        </p:nvSpPr>
        <p:spPr>
          <a:xfrm>
            <a:off x="167675" y="205750"/>
            <a:ext cx="8520600" cy="42381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300">
                <a:solidFill>
                  <a:srgbClr val="000000"/>
                </a:solidFill>
                <a:latin typeface="Times New Roman"/>
                <a:ea typeface="Times New Roman"/>
                <a:cs typeface="Times New Roman"/>
                <a:sym typeface="Times New Roman"/>
              </a:rPr>
              <a:t>CMY and CMYK: The Printing Color Models</a:t>
            </a:r>
            <a:endParaRPr b="1" sz="13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While RGB and HSV are great for digital screens, </a:t>
            </a:r>
            <a:r>
              <a:rPr b="1" lang="en" sz="1100">
                <a:solidFill>
                  <a:srgbClr val="000000"/>
                </a:solidFill>
                <a:latin typeface="Times New Roman"/>
                <a:ea typeface="Times New Roman"/>
                <a:cs typeface="Times New Roman"/>
                <a:sym typeface="Times New Roman"/>
              </a:rPr>
              <a:t>CMY</a:t>
            </a:r>
            <a:r>
              <a:rPr lang="en" sz="1100">
                <a:solidFill>
                  <a:srgbClr val="000000"/>
                </a:solidFill>
                <a:latin typeface="Times New Roman"/>
                <a:ea typeface="Times New Roman"/>
                <a:cs typeface="Times New Roman"/>
                <a:sym typeface="Times New Roman"/>
              </a:rPr>
              <a:t> and </a:t>
            </a:r>
            <a:r>
              <a:rPr b="1" lang="en" sz="1100">
                <a:solidFill>
                  <a:srgbClr val="000000"/>
                </a:solidFill>
                <a:latin typeface="Times New Roman"/>
                <a:ea typeface="Times New Roman"/>
                <a:cs typeface="Times New Roman"/>
                <a:sym typeface="Times New Roman"/>
              </a:rPr>
              <a:t>CMYK</a:t>
            </a:r>
            <a:r>
              <a:rPr lang="en" sz="1100">
                <a:solidFill>
                  <a:srgbClr val="000000"/>
                </a:solidFill>
                <a:latin typeface="Times New Roman"/>
                <a:ea typeface="Times New Roman"/>
                <a:cs typeface="Times New Roman"/>
                <a:sym typeface="Times New Roman"/>
              </a:rPr>
              <a:t> shine in the world of printing. These models work differently because they rely on</a:t>
            </a:r>
            <a:r>
              <a:rPr b="1" i="1" lang="en" sz="1100">
                <a:solidFill>
                  <a:srgbClr val="000000"/>
                </a:solidFill>
                <a:latin typeface="Times New Roman"/>
                <a:ea typeface="Times New Roman"/>
                <a:cs typeface="Times New Roman"/>
                <a:sym typeface="Times New Roman"/>
              </a:rPr>
              <a:t> </a:t>
            </a:r>
            <a:r>
              <a:rPr i="1" lang="en" sz="1100">
                <a:solidFill>
                  <a:srgbClr val="000000"/>
                </a:solidFill>
                <a:latin typeface="Times New Roman"/>
                <a:ea typeface="Times New Roman"/>
                <a:cs typeface="Times New Roman"/>
                <a:sym typeface="Times New Roman"/>
              </a:rPr>
              <a:t>subtractive color mixing,</a:t>
            </a:r>
            <a:r>
              <a:rPr lang="en" sz="1100">
                <a:solidFill>
                  <a:srgbClr val="000000"/>
                </a:solidFill>
                <a:latin typeface="Times New Roman"/>
                <a:ea typeface="Times New Roman"/>
                <a:cs typeface="Times New Roman"/>
                <a:sym typeface="Times New Roman"/>
              </a:rPr>
              <a:t> meaning they absorb light rather than emit it.</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CMY vs. CMYK - CMY (Cyan, Magenta, Yellow) is the base model, while CMYK adds </a:t>
            </a:r>
            <a:r>
              <a:rPr i="1" lang="en" sz="1100">
                <a:solidFill>
                  <a:srgbClr val="000000"/>
                </a:solidFill>
                <a:latin typeface="Times New Roman"/>
                <a:ea typeface="Times New Roman"/>
                <a:cs typeface="Times New Roman"/>
                <a:sym typeface="Times New Roman"/>
              </a:rPr>
              <a:t>black (K) </a:t>
            </a:r>
            <a:r>
              <a:rPr lang="en" sz="1100">
                <a:solidFill>
                  <a:srgbClr val="000000"/>
                </a:solidFill>
                <a:latin typeface="Times New Roman"/>
                <a:ea typeface="Times New Roman"/>
                <a:cs typeface="Times New Roman"/>
                <a:sym typeface="Times New Roman"/>
              </a:rPr>
              <a:t>for deeper contrast and sharper prints.</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How It Differs - Unlike RGB and HSV, which mix light to create colors, CMY and CMYK mix ink, making them ideal for </a:t>
            </a:r>
            <a:r>
              <a:rPr i="1" lang="en" sz="1100">
                <a:solidFill>
                  <a:srgbClr val="000000"/>
                </a:solidFill>
                <a:latin typeface="Times New Roman"/>
                <a:ea typeface="Times New Roman"/>
                <a:cs typeface="Times New Roman"/>
                <a:sym typeface="Times New Roman"/>
              </a:rPr>
              <a:t>accurate color reproduction on paper</a:t>
            </a:r>
            <a:r>
              <a:rPr lang="en" sz="1100">
                <a:solidFill>
                  <a:srgbClr val="000000"/>
                </a:solidFill>
                <a:latin typeface="Times New Roman"/>
                <a:ea typeface="Times New Roman"/>
                <a:cs typeface="Times New Roman"/>
                <a:sym typeface="Times New Roman"/>
              </a:rPr>
              <a:t>.</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100">
                <a:solidFill>
                  <a:srgbClr val="000000"/>
                </a:solidFill>
                <a:latin typeface="Times New Roman"/>
                <a:ea typeface="Times New Roman"/>
                <a:cs typeface="Times New Roman"/>
                <a:sym typeface="Times New Roman"/>
              </a:rPr>
              <a:t>Why It Matters - In printing, colors must be precise to match digital designs. That’s why magazines, posters, and packaging rely on CMYK to ensure colors look just right.</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100">
                <a:solidFill>
                  <a:srgbClr val="000000"/>
                </a:solidFill>
                <a:latin typeface="Times New Roman"/>
                <a:ea typeface="Times New Roman"/>
                <a:cs typeface="Times New Roman"/>
                <a:sym typeface="Times New Roman"/>
              </a:rPr>
              <a:t>Each color model has its place: </a:t>
            </a:r>
            <a:r>
              <a:rPr i="1" lang="en" sz="1100">
                <a:solidFill>
                  <a:srgbClr val="000000"/>
                </a:solidFill>
                <a:latin typeface="Times New Roman"/>
                <a:ea typeface="Times New Roman"/>
                <a:cs typeface="Times New Roman"/>
                <a:sym typeface="Times New Roman"/>
              </a:rPr>
              <a:t>RGB for screens, HSV for intuitive color adjustments, and CMYK for high-quality prints.</a:t>
            </a:r>
            <a:endParaRPr i="1"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35" name="Google Shape;135;p20"/>
          <p:cNvPicPr preferRelativeResize="0"/>
          <p:nvPr/>
        </p:nvPicPr>
        <p:blipFill>
          <a:blip r:embed="rId3">
            <a:alphaModFix/>
          </a:blip>
          <a:stretch>
            <a:fillRect/>
          </a:stretch>
        </p:blipFill>
        <p:spPr>
          <a:xfrm>
            <a:off x="4120325" y="3111887"/>
            <a:ext cx="2952525" cy="1733225"/>
          </a:xfrm>
          <a:prstGeom prst="rect">
            <a:avLst/>
          </a:prstGeom>
          <a:noFill/>
          <a:ln>
            <a:noFill/>
          </a:ln>
        </p:spPr>
      </p:pic>
      <p:pic>
        <p:nvPicPr>
          <p:cNvPr id="136" name="Google Shape;136;p20"/>
          <p:cNvPicPr preferRelativeResize="0"/>
          <p:nvPr/>
        </p:nvPicPr>
        <p:blipFill>
          <a:blip r:embed="rId4">
            <a:alphaModFix/>
          </a:blip>
          <a:stretch>
            <a:fillRect/>
          </a:stretch>
        </p:blipFill>
        <p:spPr>
          <a:xfrm>
            <a:off x="963338" y="3073625"/>
            <a:ext cx="2524125" cy="180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0" y="0"/>
            <a:ext cx="9144000" cy="48900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400">
                <a:solidFill>
                  <a:srgbClr val="000000"/>
                </a:solidFill>
                <a:latin typeface="Arial"/>
                <a:ea typeface="Arial"/>
                <a:cs typeface="Arial"/>
                <a:sym typeface="Arial"/>
              </a:rPr>
              <a:t>Wrapping It All Up</a:t>
            </a:r>
            <a:endParaRPr b="1" sz="14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Color models are the secret sauce behind everything we see on screens and in print. Whether it is RGB lighting up our devices, HSV making color adjustments easier, or CMYK ensuring crisp, accurate prints, each model has its own role to play.</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Understanding how these models work it is not just tech jargon, it is what makes everything from video games and movies to magazines and advertisements look as good as they do. The next time you tweak an image, pick a paint color in a design app, or admire a stunning poster, you will know exactly what is happening behind the scenes.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Color is not just about what we see, it is about how we create, manipulate, and bring ideas to life!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42" name="Google Shape;142;p21"/>
          <p:cNvPicPr preferRelativeResize="0"/>
          <p:nvPr/>
        </p:nvPicPr>
        <p:blipFill>
          <a:blip r:embed="rId3">
            <a:alphaModFix/>
          </a:blip>
          <a:stretch>
            <a:fillRect/>
          </a:stretch>
        </p:blipFill>
        <p:spPr>
          <a:xfrm>
            <a:off x="46525" y="2622025"/>
            <a:ext cx="2735300" cy="2268100"/>
          </a:xfrm>
          <a:prstGeom prst="rect">
            <a:avLst/>
          </a:prstGeom>
          <a:noFill/>
          <a:ln>
            <a:noFill/>
          </a:ln>
          <a:effectLst>
            <a:outerShdw blurRad="57150" rotWithShape="0" algn="bl" dir="5580000" dist="19050">
              <a:srgbClr val="000000">
                <a:alpha val="41000"/>
              </a:srgbClr>
            </a:outerShdw>
          </a:effectLst>
        </p:spPr>
      </p:pic>
      <p:pic>
        <p:nvPicPr>
          <p:cNvPr id="143" name="Google Shape;143;p21"/>
          <p:cNvPicPr preferRelativeResize="0"/>
          <p:nvPr/>
        </p:nvPicPr>
        <p:blipFill>
          <a:blip r:embed="rId4">
            <a:alphaModFix/>
          </a:blip>
          <a:stretch>
            <a:fillRect/>
          </a:stretch>
        </p:blipFill>
        <p:spPr>
          <a:xfrm>
            <a:off x="4186400" y="2571750"/>
            <a:ext cx="4957601" cy="231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